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7" r:id="rId1"/>
    <p:sldMasterId id="2147483829" r:id="rId2"/>
    <p:sldMasterId id="2147483843" r:id="rId3"/>
  </p:sldMasterIdLst>
  <p:notesMasterIdLst>
    <p:notesMasterId r:id="rId99"/>
  </p:notesMasterIdLst>
  <p:sldIdLst>
    <p:sldId id="467" r:id="rId4"/>
    <p:sldId id="460" r:id="rId5"/>
    <p:sldId id="257" r:id="rId6"/>
    <p:sldId id="443" r:id="rId7"/>
    <p:sldId id="418" r:id="rId8"/>
    <p:sldId id="266" r:id="rId9"/>
    <p:sldId id="286" r:id="rId10"/>
    <p:sldId id="371" r:id="rId11"/>
    <p:sldId id="373" r:id="rId12"/>
    <p:sldId id="457" r:id="rId13"/>
    <p:sldId id="458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321" r:id="rId31"/>
    <p:sldId id="459" r:id="rId32"/>
    <p:sldId id="284" r:id="rId33"/>
    <p:sldId id="454" r:id="rId34"/>
    <p:sldId id="461" r:id="rId35"/>
    <p:sldId id="455" r:id="rId36"/>
    <p:sldId id="301" r:id="rId37"/>
    <p:sldId id="307" r:id="rId38"/>
    <p:sldId id="313" r:id="rId39"/>
    <p:sldId id="316" r:id="rId40"/>
    <p:sldId id="395" r:id="rId41"/>
    <p:sldId id="396" r:id="rId42"/>
    <p:sldId id="397" r:id="rId43"/>
    <p:sldId id="358" r:id="rId44"/>
    <p:sldId id="462" r:id="rId45"/>
    <p:sldId id="359" r:id="rId46"/>
    <p:sldId id="360" r:id="rId47"/>
    <p:sldId id="323" r:id="rId48"/>
    <p:sldId id="398" r:id="rId49"/>
    <p:sldId id="463" r:id="rId50"/>
    <p:sldId id="400" r:id="rId51"/>
    <p:sldId id="401" r:id="rId52"/>
    <p:sldId id="402" r:id="rId53"/>
    <p:sldId id="464" r:id="rId54"/>
    <p:sldId id="465" r:id="rId55"/>
    <p:sldId id="405" r:id="rId56"/>
    <p:sldId id="407" r:id="rId57"/>
    <p:sldId id="406" r:id="rId58"/>
    <p:sldId id="408" r:id="rId59"/>
    <p:sldId id="409" r:id="rId60"/>
    <p:sldId id="410" r:id="rId61"/>
    <p:sldId id="361" r:id="rId62"/>
    <p:sldId id="362" r:id="rId63"/>
    <p:sldId id="363" r:id="rId64"/>
    <p:sldId id="364" r:id="rId65"/>
    <p:sldId id="365" r:id="rId66"/>
    <p:sldId id="324" r:id="rId67"/>
    <p:sldId id="325" r:id="rId68"/>
    <p:sldId id="326" r:id="rId69"/>
    <p:sldId id="382" r:id="rId70"/>
    <p:sldId id="383" r:id="rId71"/>
    <p:sldId id="384" r:id="rId72"/>
    <p:sldId id="385" r:id="rId73"/>
    <p:sldId id="386" r:id="rId74"/>
    <p:sldId id="387" r:id="rId75"/>
    <p:sldId id="388" r:id="rId76"/>
    <p:sldId id="389" r:id="rId77"/>
    <p:sldId id="390" r:id="rId78"/>
    <p:sldId id="366" r:id="rId79"/>
    <p:sldId id="367" r:id="rId80"/>
    <p:sldId id="368" r:id="rId81"/>
    <p:sldId id="369" r:id="rId82"/>
    <p:sldId id="370" r:id="rId83"/>
    <p:sldId id="308" r:id="rId84"/>
    <p:sldId id="466" r:id="rId85"/>
    <p:sldId id="310" r:id="rId86"/>
    <p:sldId id="311" r:id="rId87"/>
    <p:sldId id="312" r:id="rId88"/>
    <p:sldId id="415" r:id="rId89"/>
    <p:sldId id="416" r:id="rId90"/>
    <p:sldId id="351" r:id="rId91"/>
    <p:sldId id="352" r:id="rId92"/>
    <p:sldId id="353" r:id="rId93"/>
    <p:sldId id="354" r:id="rId94"/>
    <p:sldId id="355" r:id="rId95"/>
    <p:sldId id="417" r:id="rId96"/>
    <p:sldId id="357" r:id="rId97"/>
    <p:sldId id="309" r:id="rId9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/>
    <p:restoredTop sz="64912" autoAdjust="0"/>
  </p:normalViewPr>
  <p:slideViewPr>
    <p:cSldViewPr snapToObjects="1" showGuides="1">
      <p:cViewPr varScale="1">
        <p:scale>
          <a:sx n="45" d="100"/>
          <a:sy n="45" d="100"/>
        </p:scale>
        <p:origin x="2202" y="60"/>
      </p:cViewPr>
      <p:guideLst>
        <p:guide orient="horz" pos="207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theme" Target="theme/theme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2668-1DA9-5B46-A5AF-31E39B56AE62}" type="datetimeFigureOut">
              <a:rPr lang="en-US" smtClean="0"/>
              <a:pPr/>
              <a:t>3/21/2020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8B0A4-54D1-2D47-8CA3-FE5084CF3C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02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010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 de </a:t>
            </a:r>
            <a:r>
              <a:rPr lang="en-GB" dirty="0" err="1"/>
              <a:t>dois</a:t>
            </a:r>
            <a:r>
              <a:rPr lang="en-GB" dirty="0"/>
              <a:t> </a:t>
            </a:r>
            <a:r>
              <a:rPr lang="en-GB" dirty="0" err="1"/>
              <a:t>grandes</a:t>
            </a:r>
            <a:r>
              <a:rPr lang="en-GB" dirty="0"/>
              <a:t> </a:t>
            </a:r>
            <a:r>
              <a:rPr lang="en-GB" dirty="0" err="1"/>
              <a:t>génios</a:t>
            </a:r>
            <a:r>
              <a:rPr lang="en-GB" dirty="0"/>
              <a:t> Leonardo da </a:t>
            </a:r>
            <a:r>
              <a:rPr lang="en-GB" dirty="0" err="1"/>
              <a:t>vinci</a:t>
            </a:r>
            <a:r>
              <a:rPr lang="en-GB" dirty="0"/>
              <a:t> e Thomas Edison</a:t>
            </a:r>
          </a:p>
          <a:p>
            <a:r>
              <a:rPr lang="en-GB" dirty="0" err="1"/>
              <a:t>Pensando</a:t>
            </a:r>
            <a:r>
              <a:rPr lang="en-GB" dirty="0"/>
              <a:t> </a:t>
            </a:r>
            <a:r>
              <a:rPr lang="en-GB" dirty="0" err="1"/>
              <a:t>nestas</a:t>
            </a:r>
            <a:r>
              <a:rPr lang="en-GB" dirty="0"/>
              <a:t> </a:t>
            </a:r>
            <a:r>
              <a:rPr lang="en-GB" dirty="0" err="1"/>
              <a:t>duas</a:t>
            </a:r>
            <a:r>
              <a:rPr lang="en-GB" dirty="0"/>
              <a:t> </a:t>
            </a:r>
            <a:r>
              <a:rPr lang="en-GB" dirty="0" err="1"/>
              <a:t>figuras</a:t>
            </a:r>
            <a:r>
              <a:rPr lang="en-GB" dirty="0"/>
              <a:t> </a:t>
            </a:r>
            <a:r>
              <a:rPr lang="en-GB" dirty="0" err="1"/>
              <a:t>talvez</a:t>
            </a:r>
            <a:r>
              <a:rPr lang="en-GB" dirty="0"/>
              <a:t> </a:t>
            </a:r>
            <a:r>
              <a:rPr lang="en-GB" dirty="0" err="1"/>
              <a:t>cheguem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que ambos </a:t>
            </a:r>
            <a:r>
              <a:rPr lang="en-GB" dirty="0" err="1"/>
              <a:t>têm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comum</a:t>
            </a:r>
            <a:r>
              <a:rPr lang="en-GB" dirty="0"/>
              <a:t> – ambos </a:t>
            </a:r>
            <a:r>
              <a:rPr lang="en-GB" dirty="0" err="1"/>
              <a:t>foram</a:t>
            </a:r>
            <a:r>
              <a:rPr lang="en-GB" dirty="0"/>
              <a:t> </a:t>
            </a:r>
            <a:r>
              <a:rPr lang="en-GB" dirty="0" err="1"/>
              <a:t>inventores</a:t>
            </a:r>
            <a:r>
              <a:rPr lang="en-GB" dirty="0"/>
              <a:t>. Agora, </a:t>
            </a:r>
            <a:r>
              <a:rPr lang="en-GB" dirty="0" err="1"/>
              <a:t>será</a:t>
            </a:r>
            <a:r>
              <a:rPr lang="en-GB" dirty="0"/>
              <a:t> que ambos </a:t>
            </a:r>
            <a:r>
              <a:rPr lang="en-GB" dirty="0" err="1"/>
              <a:t>foram</a:t>
            </a:r>
            <a:r>
              <a:rPr lang="en-GB" dirty="0"/>
              <a:t> </a:t>
            </a:r>
            <a:r>
              <a:rPr lang="en-GB" dirty="0" err="1"/>
              <a:t>inovadores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885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 da </a:t>
            </a:r>
            <a:r>
              <a:rPr lang="en-GB" dirty="0" err="1"/>
              <a:t>vinci</a:t>
            </a:r>
            <a:r>
              <a:rPr lang="en-GB" dirty="0"/>
              <a:t> </a:t>
            </a:r>
            <a:r>
              <a:rPr lang="en-GB" dirty="0" err="1"/>
              <a:t>foi</a:t>
            </a:r>
            <a:r>
              <a:rPr lang="en-GB" dirty="0"/>
              <a:t> um </a:t>
            </a:r>
            <a:r>
              <a:rPr lang="en-GB" dirty="0" err="1"/>
              <a:t>visionário</a:t>
            </a:r>
            <a:r>
              <a:rPr lang="en-GB" dirty="0"/>
              <a:t>, </a:t>
            </a:r>
            <a:r>
              <a:rPr lang="en-GB" dirty="0" err="1"/>
              <a:t>desenvolveu</a:t>
            </a:r>
            <a:r>
              <a:rPr lang="en-GB" dirty="0"/>
              <a:t> </a:t>
            </a:r>
            <a:r>
              <a:rPr lang="en-GB" dirty="0" err="1"/>
              <a:t>imensos</a:t>
            </a:r>
            <a:r>
              <a:rPr lang="en-GB" dirty="0"/>
              <a:t> </a:t>
            </a:r>
            <a:r>
              <a:rPr lang="en-GB" dirty="0" err="1"/>
              <a:t>modelos</a:t>
            </a:r>
            <a:r>
              <a:rPr lang="en-GB" dirty="0"/>
              <a:t>, mas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implementou</a:t>
            </a:r>
            <a:r>
              <a:rPr lang="en-GB" dirty="0"/>
              <a:t> </a:t>
            </a:r>
            <a:r>
              <a:rPr lang="en-GB" dirty="0" err="1"/>
              <a:t>nenhum</a:t>
            </a:r>
            <a:r>
              <a:rPr lang="en-GB" dirty="0"/>
              <a:t> deles </a:t>
            </a:r>
            <a:r>
              <a:rPr lang="en-GB" dirty="0" err="1"/>
              <a:t>durante</a:t>
            </a:r>
            <a:r>
              <a:rPr lang="en-GB" dirty="0"/>
              <a:t> 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vida</a:t>
            </a:r>
            <a:r>
              <a:rPr lang="en-GB" dirty="0"/>
              <a:t>. É por </a:t>
            </a:r>
            <a:r>
              <a:rPr lang="en-GB" dirty="0" err="1"/>
              <a:t>isso</a:t>
            </a:r>
            <a:r>
              <a:rPr lang="en-GB" dirty="0"/>
              <a:t> que o </a:t>
            </a:r>
            <a:r>
              <a:rPr lang="en-GB" dirty="0" err="1"/>
              <a:t>designamos</a:t>
            </a:r>
            <a:r>
              <a:rPr lang="en-GB" dirty="0"/>
              <a:t> de thinker, </a:t>
            </a:r>
            <a:r>
              <a:rPr lang="en-GB" dirty="0" err="1"/>
              <a:t>pensador</a:t>
            </a:r>
            <a:endParaRPr lang="en-GB" dirty="0"/>
          </a:p>
          <a:p>
            <a:r>
              <a:rPr lang="en-GB" dirty="0" err="1"/>
              <a:t>Já</a:t>
            </a:r>
            <a:r>
              <a:rPr lang="en-GB" dirty="0"/>
              <a:t> o Thomas Edison, para </a:t>
            </a:r>
            <a:r>
              <a:rPr lang="en-GB" dirty="0" err="1"/>
              <a:t>além</a:t>
            </a:r>
            <a:r>
              <a:rPr lang="en-GB" dirty="0"/>
              <a:t> da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invenção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conhecida</a:t>
            </a:r>
            <a:r>
              <a:rPr lang="en-GB" dirty="0"/>
              <a:t>, a </a:t>
            </a:r>
            <a:r>
              <a:rPr lang="en-GB" dirty="0" err="1"/>
              <a:t>lâmpada</a:t>
            </a:r>
            <a:r>
              <a:rPr lang="en-GB" dirty="0"/>
              <a:t>, </a:t>
            </a:r>
            <a:r>
              <a:rPr lang="en-GB" dirty="0" err="1"/>
              <a:t>também</a:t>
            </a:r>
            <a:r>
              <a:rPr lang="en-GB" dirty="0"/>
              <a:t> </a:t>
            </a:r>
            <a:r>
              <a:rPr lang="en-GB" dirty="0" err="1"/>
              <a:t>teve</a:t>
            </a:r>
            <a:r>
              <a:rPr lang="en-GB" dirty="0"/>
              <a:t> um </a:t>
            </a:r>
            <a:r>
              <a:rPr lang="en-GB" dirty="0" err="1"/>
              <a:t>papel</a:t>
            </a:r>
            <a:r>
              <a:rPr lang="en-GB" dirty="0"/>
              <a:t> </a:t>
            </a:r>
            <a:r>
              <a:rPr lang="en-GB" dirty="0" err="1"/>
              <a:t>preponderante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outras</a:t>
            </a:r>
            <a:r>
              <a:rPr lang="en-GB" dirty="0"/>
              <a:t> </a:t>
            </a:r>
            <a:r>
              <a:rPr lang="en-GB" dirty="0" err="1"/>
              <a:t>indústrias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a </a:t>
            </a:r>
            <a:r>
              <a:rPr lang="en-GB" dirty="0" err="1"/>
              <a:t>cinematográfica</a:t>
            </a:r>
            <a:r>
              <a:rPr lang="en-GB" dirty="0"/>
              <a:t>. </a:t>
            </a:r>
            <a:r>
              <a:rPr lang="en-GB" dirty="0" err="1"/>
              <a:t>Passou</a:t>
            </a:r>
            <a:r>
              <a:rPr lang="en-GB" dirty="0"/>
              <a:t> a </a:t>
            </a:r>
            <a:r>
              <a:rPr lang="en-GB" dirty="0" err="1"/>
              <a:t>vida</a:t>
            </a:r>
            <a:r>
              <a:rPr lang="en-GB" dirty="0"/>
              <a:t> a </a:t>
            </a:r>
            <a:r>
              <a:rPr lang="en-GB" dirty="0" err="1"/>
              <a:t>implementar</a:t>
            </a:r>
            <a:r>
              <a:rPr lang="en-GB" dirty="0"/>
              <a:t> e </a:t>
            </a:r>
            <a:r>
              <a:rPr lang="en-GB" dirty="0" err="1"/>
              <a:t>desnvolver</a:t>
            </a:r>
            <a:r>
              <a:rPr lang="en-GB" dirty="0"/>
              <a:t> as </a:t>
            </a:r>
            <a:r>
              <a:rPr lang="en-GB" dirty="0" err="1"/>
              <a:t>suas</a:t>
            </a:r>
            <a:r>
              <a:rPr lang="en-GB" dirty="0"/>
              <a:t> </a:t>
            </a:r>
            <a:r>
              <a:rPr lang="en-GB" dirty="0" err="1"/>
              <a:t>ideias</a:t>
            </a:r>
            <a:r>
              <a:rPr lang="en-GB" dirty="0"/>
              <a:t> que </a:t>
            </a:r>
            <a:r>
              <a:rPr lang="en-GB" dirty="0" err="1"/>
              <a:t>tiveram</a:t>
            </a:r>
            <a:r>
              <a:rPr lang="en-GB" dirty="0"/>
              <a:t> alto </a:t>
            </a:r>
            <a:r>
              <a:rPr lang="en-GB" dirty="0" err="1"/>
              <a:t>impacto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nossa</a:t>
            </a:r>
            <a:r>
              <a:rPr lang="en-GB" dirty="0"/>
              <a:t> </a:t>
            </a:r>
            <a:r>
              <a:rPr lang="en-GB" dirty="0" err="1"/>
              <a:t>vida</a:t>
            </a:r>
            <a:r>
              <a:rPr lang="en-GB" dirty="0"/>
              <a:t> e por </a:t>
            </a:r>
            <a:r>
              <a:rPr lang="en-GB" dirty="0" err="1"/>
              <a:t>isso</a:t>
            </a:r>
            <a:r>
              <a:rPr lang="en-GB" dirty="0"/>
              <a:t> é </a:t>
            </a:r>
            <a:r>
              <a:rPr lang="en-GB" dirty="0" err="1"/>
              <a:t>designado</a:t>
            </a:r>
            <a:r>
              <a:rPr lang="en-GB" dirty="0"/>
              <a:t> de Doer, </a:t>
            </a:r>
            <a:r>
              <a:rPr lang="en-GB" dirty="0" err="1"/>
              <a:t>fazedor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504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Voltando</a:t>
            </a:r>
            <a:r>
              <a:rPr lang="en-GB" dirty="0"/>
              <a:t> agora as </a:t>
            </a:r>
            <a:r>
              <a:rPr lang="en-GB" dirty="0" err="1"/>
              <a:t>descrições</a:t>
            </a:r>
            <a:r>
              <a:rPr lang="en-GB" dirty="0"/>
              <a:t> de </a:t>
            </a:r>
            <a:r>
              <a:rPr lang="en-GB" dirty="0" err="1"/>
              <a:t>invenção</a:t>
            </a:r>
            <a:r>
              <a:rPr lang="en-GB" dirty="0"/>
              <a:t>, </a:t>
            </a:r>
            <a:r>
              <a:rPr lang="en-GB" dirty="0" err="1"/>
              <a:t>aquela</a:t>
            </a:r>
            <a:r>
              <a:rPr lang="en-GB" dirty="0"/>
              <a:t> </a:t>
            </a:r>
            <a:r>
              <a:rPr lang="en-GB" dirty="0" err="1"/>
              <a:t>primeira</a:t>
            </a:r>
            <a:r>
              <a:rPr lang="en-GB" dirty="0"/>
              <a:t> LER tanto </a:t>
            </a:r>
            <a:r>
              <a:rPr lang="en-GB" dirty="0" err="1"/>
              <a:t>pode</a:t>
            </a:r>
            <a:r>
              <a:rPr lang="en-GB" dirty="0"/>
              <a:t> ser um </a:t>
            </a:r>
            <a:r>
              <a:rPr lang="en-GB" dirty="0" err="1"/>
              <a:t>agrafo</a:t>
            </a:r>
            <a:r>
              <a:rPr lang="en-GB" dirty="0"/>
              <a:t>, </a:t>
            </a:r>
            <a:r>
              <a:rPr lang="en-GB" dirty="0" err="1"/>
              <a:t>umas</a:t>
            </a:r>
            <a:r>
              <a:rPr lang="en-GB" dirty="0"/>
              <a:t> </a:t>
            </a:r>
            <a:r>
              <a:rPr lang="en-GB" dirty="0" err="1"/>
              <a:t>argolas</a:t>
            </a:r>
            <a:r>
              <a:rPr lang="en-GB" dirty="0"/>
              <a:t> de </a:t>
            </a:r>
            <a:r>
              <a:rPr lang="en-GB" dirty="0" err="1"/>
              <a:t>caderno</a:t>
            </a:r>
            <a:r>
              <a:rPr lang="en-GB" dirty="0"/>
              <a:t>, um clip?</a:t>
            </a:r>
          </a:p>
          <a:p>
            <a:r>
              <a:rPr lang="en-GB" dirty="0"/>
              <a:t>As </a:t>
            </a:r>
            <a:r>
              <a:rPr lang="en-GB" dirty="0" err="1"/>
              <a:t>duas</a:t>
            </a:r>
            <a:r>
              <a:rPr lang="en-GB" dirty="0"/>
              <a:t> </a:t>
            </a:r>
            <a:r>
              <a:rPr lang="en-GB" dirty="0" err="1"/>
              <a:t>primeiras</a:t>
            </a:r>
            <a:r>
              <a:rPr lang="en-GB" dirty="0"/>
              <a:t> da </a:t>
            </a:r>
            <a:r>
              <a:rPr lang="en-GB" dirty="0" err="1"/>
              <a:t>linha</a:t>
            </a:r>
            <a:r>
              <a:rPr lang="en-GB" dirty="0"/>
              <a:t> de </a:t>
            </a:r>
            <a:r>
              <a:rPr lang="en-GB" dirty="0" err="1"/>
              <a:t>baixo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invenções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área</a:t>
            </a:r>
            <a:r>
              <a:rPr lang="en-GB" dirty="0"/>
              <a:t> da </a:t>
            </a:r>
            <a:r>
              <a:rPr lang="en-GB" dirty="0" err="1"/>
              <a:t>biologia</a:t>
            </a:r>
            <a:r>
              <a:rPr lang="en-GB" dirty="0"/>
              <a:t>, e </a:t>
            </a:r>
            <a:r>
              <a:rPr lang="en-GB" dirty="0" err="1"/>
              <a:t>aquela</a:t>
            </a:r>
            <a:r>
              <a:rPr lang="en-GB" dirty="0"/>
              <a:t> </a:t>
            </a:r>
            <a:r>
              <a:rPr lang="en-GB" dirty="0" err="1"/>
              <a:t>segunda</a:t>
            </a:r>
            <a:r>
              <a:rPr lang="en-GB" dirty="0"/>
              <a:t> da </a:t>
            </a:r>
            <a:r>
              <a:rPr lang="en-GB" dirty="0" err="1"/>
              <a:t>linha</a:t>
            </a:r>
            <a:r>
              <a:rPr lang="en-GB" dirty="0"/>
              <a:t> de </a:t>
            </a:r>
            <a:r>
              <a:rPr lang="en-GB" dirty="0" err="1"/>
              <a:t>cima</a:t>
            </a:r>
            <a:r>
              <a:rPr lang="en-GB" dirty="0"/>
              <a:t> o que </a:t>
            </a:r>
            <a:r>
              <a:rPr lang="en-GB" dirty="0" err="1"/>
              <a:t>será</a:t>
            </a:r>
            <a:r>
              <a:rPr lang="en-GB" dirty="0"/>
              <a:t>?</a:t>
            </a:r>
          </a:p>
          <a:p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</a:t>
            </a:r>
            <a:r>
              <a:rPr lang="en-GB" dirty="0" err="1"/>
              <a:t>exactamente</a:t>
            </a:r>
            <a:r>
              <a:rPr lang="en-GB" dirty="0"/>
              <a:t> a que </a:t>
            </a:r>
            <a:r>
              <a:rPr lang="en-GB" dirty="0" err="1"/>
              <a:t>invenções</a:t>
            </a:r>
            <a:r>
              <a:rPr lang="en-GB" dirty="0"/>
              <a:t> </a:t>
            </a:r>
            <a:r>
              <a:rPr lang="en-GB" dirty="0" err="1"/>
              <a:t>estas</a:t>
            </a:r>
            <a:r>
              <a:rPr lang="en-GB" dirty="0"/>
              <a:t> </a:t>
            </a:r>
            <a:r>
              <a:rPr lang="en-GB" dirty="0" err="1"/>
              <a:t>descrições</a:t>
            </a:r>
            <a:r>
              <a:rPr lang="en-GB" dirty="0"/>
              <a:t> </a:t>
            </a:r>
            <a:r>
              <a:rPr lang="en-GB" dirty="0" err="1"/>
              <a:t>dizem</a:t>
            </a:r>
            <a:r>
              <a:rPr lang="en-GB" dirty="0"/>
              <a:t> </a:t>
            </a:r>
            <a:r>
              <a:rPr lang="en-GB" dirty="0" err="1"/>
              <a:t>respeito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280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dirty="0" err="1"/>
              <a:t>ora</a:t>
            </a:r>
            <a:r>
              <a:rPr lang="en-GB" dirty="0"/>
              <a:t> </a:t>
            </a:r>
            <a:r>
              <a:rPr lang="en-GB" dirty="0" err="1"/>
              <a:t>bem</a:t>
            </a:r>
            <a:r>
              <a:rPr lang="en-GB" dirty="0"/>
              <a:t>, </a:t>
            </a:r>
            <a:r>
              <a:rPr lang="en-GB" dirty="0" err="1"/>
              <a:t>aqui</a:t>
            </a:r>
            <a:r>
              <a:rPr lang="en-GB" dirty="0"/>
              <a:t> </a:t>
            </a:r>
            <a:r>
              <a:rPr lang="en-GB" dirty="0" err="1"/>
              <a:t>estão</a:t>
            </a:r>
            <a:r>
              <a:rPr lang="en-GB" dirty="0"/>
              <a:t> </a:t>
            </a:r>
            <a:r>
              <a:rPr lang="en-GB" dirty="0" err="1"/>
              <a:t>elas</a:t>
            </a:r>
            <a:r>
              <a:rPr lang="en-GB" dirty="0"/>
              <a:t>.</a:t>
            </a:r>
          </a:p>
          <a:p>
            <a:r>
              <a:rPr lang="en-GB" dirty="0"/>
              <a:t>A </a:t>
            </a:r>
            <a:r>
              <a:rPr lang="en-GB" dirty="0" err="1"/>
              <a:t>segunda</a:t>
            </a:r>
            <a:r>
              <a:rPr lang="en-GB" dirty="0"/>
              <a:t> da </a:t>
            </a:r>
            <a:r>
              <a:rPr lang="en-GB" dirty="0" err="1"/>
              <a:t>linha</a:t>
            </a:r>
            <a:r>
              <a:rPr lang="en-GB" dirty="0"/>
              <a:t> de </a:t>
            </a:r>
            <a:r>
              <a:rPr lang="en-GB" dirty="0" err="1"/>
              <a:t>cima</a:t>
            </a:r>
            <a:r>
              <a:rPr lang="en-GB" dirty="0"/>
              <a:t> é a </a:t>
            </a:r>
            <a:r>
              <a:rPr lang="en-GB" dirty="0" err="1"/>
              <a:t>descrição</a:t>
            </a:r>
            <a:r>
              <a:rPr lang="en-GB" dirty="0"/>
              <a:t> de um </a:t>
            </a:r>
            <a:r>
              <a:rPr lang="en-GB" dirty="0" err="1"/>
              <a:t>fecho</a:t>
            </a:r>
            <a:endParaRPr lang="en-GB" dirty="0"/>
          </a:p>
          <a:p>
            <a:r>
              <a:rPr lang="en-GB" dirty="0" err="1"/>
              <a:t>Temos</a:t>
            </a:r>
            <a:r>
              <a:rPr lang="en-GB" dirty="0"/>
              <a:t> um </a:t>
            </a:r>
            <a:r>
              <a:rPr lang="en-GB" dirty="0" err="1"/>
              <a:t>aspirador</a:t>
            </a:r>
            <a:r>
              <a:rPr lang="en-GB" dirty="0"/>
              <a:t>,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capsula</a:t>
            </a:r>
            <a:r>
              <a:rPr lang="en-GB" dirty="0"/>
              <a:t> de café, </a:t>
            </a:r>
            <a:r>
              <a:rPr lang="en-GB" dirty="0" err="1"/>
              <a:t>tão</a:t>
            </a:r>
            <a:r>
              <a:rPr lang="en-GB" dirty="0"/>
              <a:t> </a:t>
            </a:r>
            <a:r>
              <a:rPr lang="en-GB" dirty="0" err="1"/>
              <a:t>conhecida</a:t>
            </a:r>
            <a:r>
              <a:rPr lang="en-GB" dirty="0"/>
              <a:t> </a:t>
            </a:r>
            <a:r>
              <a:rPr lang="en-GB" dirty="0" err="1"/>
              <a:t>actualmente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0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Apenas</a:t>
            </a:r>
            <a:r>
              <a:rPr lang="en-GB" dirty="0"/>
              <a:t> para </a:t>
            </a:r>
            <a:r>
              <a:rPr lang="en-GB" dirty="0" err="1"/>
              <a:t>voces</a:t>
            </a:r>
            <a:r>
              <a:rPr lang="en-GB" dirty="0"/>
              <a:t> </a:t>
            </a:r>
            <a:r>
              <a:rPr lang="en-GB" dirty="0" err="1"/>
              <a:t>terem</a:t>
            </a:r>
            <a:r>
              <a:rPr lang="en-GB" dirty="0"/>
              <a:t> a </a:t>
            </a:r>
            <a:r>
              <a:rPr lang="en-GB" dirty="0" err="1"/>
              <a:t>noção</a:t>
            </a:r>
            <a:r>
              <a:rPr lang="en-GB" dirty="0"/>
              <a:t> da </a:t>
            </a:r>
            <a:r>
              <a:rPr lang="en-GB" dirty="0" err="1"/>
              <a:t>aparencia</a:t>
            </a:r>
            <a:r>
              <a:rPr lang="en-GB" dirty="0"/>
              <a:t> </a:t>
            </a:r>
            <a:r>
              <a:rPr lang="en-GB" dirty="0" err="1"/>
              <a:t>destes</a:t>
            </a:r>
            <a:r>
              <a:rPr lang="en-GB" dirty="0"/>
              <a:t> </a:t>
            </a:r>
            <a:r>
              <a:rPr lang="en-GB" dirty="0" err="1"/>
              <a:t>documentos</a:t>
            </a:r>
            <a:r>
              <a:rPr lang="en-GB" dirty="0"/>
              <a:t> de </a:t>
            </a:r>
            <a:r>
              <a:rPr lang="en-GB" dirty="0" err="1"/>
              <a:t>patentes</a:t>
            </a:r>
            <a:r>
              <a:rPr lang="en-GB" dirty="0"/>
              <a:t> de </a:t>
            </a:r>
            <a:r>
              <a:rPr lang="en-GB" dirty="0" err="1"/>
              <a:t>equipamentos</a:t>
            </a:r>
            <a:r>
              <a:rPr lang="en-GB" dirty="0"/>
              <a:t> </a:t>
            </a:r>
            <a:r>
              <a:rPr lang="en-GB" dirty="0" err="1"/>
              <a:t>tão</a:t>
            </a:r>
            <a:r>
              <a:rPr lang="en-GB" dirty="0"/>
              <a:t> </a:t>
            </a:r>
            <a:r>
              <a:rPr lang="en-GB" dirty="0" err="1"/>
              <a:t>corriqueiros</a:t>
            </a:r>
            <a:r>
              <a:rPr lang="en-GB" dirty="0"/>
              <a:t> no </a:t>
            </a:r>
            <a:r>
              <a:rPr lang="en-GB" dirty="0" err="1"/>
              <a:t>nosso</a:t>
            </a:r>
            <a:r>
              <a:rPr lang="en-GB" dirty="0"/>
              <a:t> </a:t>
            </a:r>
            <a:r>
              <a:rPr lang="en-GB" dirty="0" err="1"/>
              <a:t>dia</a:t>
            </a:r>
            <a:r>
              <a:rPr lang="en-GB" dirty="0"/>
              <a:t> a </a:t>
            </a:r>
            <a:r>
              <a:rPr lang="en-GB" dirty="0" err="1"/>
              <a:t>dia</a:t>
            </a:r>
            <a:r>
              <a:rPr lang="en-GB" dirty="0"/>
              <a:t> mas que </a:t>
            </a:r>
            <a:r>
              <a:rPr lang="en-GB" dirty="0" err="1"/>
              <a:t>tão</a:t>
            </a:r>
            <a:r>
              <a:rPr lang="en-GB" dirty="0"/>
              <a:t> </a:t>
            </a:r>
            <a:r>
              <a:rPr lang="en-GB" dirty="0" err="1"/>
              <a:t>grande</a:t>
            </a:r>
            <a:r>
              <a:rPr lang="en-GB" dirty="0"/>
              <a:t> </a:t>
            </a:r>
            <a:r>
              <a:rPr lang="en-GB" dirty="0" err="1"/>
              <a:t>impacto</a:t>
            </a:r>
            <a:r>
              <a:rPr lang="en-GB" dirty="0"/>
              <a:t> </a:t>
            </a:r>
            <a:r>
              <a:rPr lang="en-GB" dirty="0" err="1"/>
              <a:t>tiveram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nossa</a:t>
            </a:r>
            <a:r>
              <a:rPr lang="en-GB" dirty="0"/>
              <a:t> </a:t>
            </a:r>
            <a:r>
              <a:rPr lang="en-GB" dirty="0" err="1"/>
              <a:t>sociedade</a:t>
            </a:r>
            <a:r>
              <a:rPr lang="en-GB" dirty="0"/>
              <a:t>, </a:t>
            </a:r>
            <a:r>
              <a:rPr lang="en-GB" dirty="0" err="1"/>
              <a:t>têm</a:t>
            </a:r>
            <a:r>
              <a:rPr lang="en-GB" dirty="0"/>
              <a:t> </a:t>
            </a:r>
            <a:r>
              <a:rPr lang="en-GB" dirty="0" err="1"/>
              <a:t>aqui</a:t>
            </a:r>
            <a:r>
              <a:rPr lang="en-GB" dirty="0"/>
              <a:t> a </a:t>
            </a:r>
            <a:r>
              <a:rPr lang="en-GB" dirty="0" err="1"/>
              <a:t>patente</a:t>
            </a:r>
            <a:r>
              <a:rPr lang="en-GB" dirty="0"/>
              <a:t> do clip – </a:t>
            </a:r>
            <a:r>
              <a:rPr lang="en-GB" dirty="0" err="1"/>
              <a:t>vejam</a:t>
            </a:r>
            <a:r>
              <a:rPr lang="en-GB" dirty="0"/>
              <a:t> 1957!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077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do </a:t>
            </a:r>
            <a:r>
              <a:rPr lang="en-GB" dirty="0" err="1"/>
              <a:t>fecho</a:t>
            </a:r>
            <a:r>
              <a:rPr lang="en-GB" dirty="0"/>
              <a:t> de 1917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7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Uma de </a:t>
            </a:r>
            <a:r>
              <a:rPr lang="en-GB" dirty="0" err="1"/>
              <a:t>várias</a:t>
            </a:r>
            <a:r>
              <a:rPr lang="en-GB" dirty="0"/>
              <a:t> de </a:t>
            </a:r>
            <a:r>
              <a:rPr lang="en-GB" dirty="0" err="1"/>
              <a:t>aspiradores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505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do </a:t>
            </a:r>
            <a:r>
              <a:rPr lang="en-GB" dirty="0" err="1"/>
              <a:t>plasmideo</a:t>
            </a:r>
            <a:r>
              <a:rPr lang="en-GB" dirty="0"/>
              <a:t> circular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31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 a da </a:t>
            </a:r>
            <a:r>
              <a:rPr lang="en-GB" dirty="0" err="1"/>
              <a:t>capsula</a:t>
            </a:r>
            <a:r>
              <a:rPr lang="en-GB" dirty="0"/>
              <a:t> de café.</a:t>
            </a:r>
          </a:p>
          <a:p>
            <a:r>
              <a:rPr lang="en-GB" dirty="0"/>
              <a:t>É de 1979…</a:t>
            </a:r>
          </a:p>
          <a:p>
            <a:r>
              <a:rPr lang="en-GB" dirty="0"/>
              <a:t>Uma </a:t>
            </a:r>
            <a:r>
              <a:rPr lang="en-GB" dirty="0" err="1"/>
              <a:t>patente</a:t>
            </a:r>
            <a:r>
              <a:rPr lang="en-GB" dirty="0"/>
              <a:t>, </a:t>
            </a:r>
            <a:r>
              <a:rPr lang="en-GB" dirty="0" err="1"/>
              <a:t>quando</a:t>
            </a:r>
            <a:r>
              <a:rPr lang="en-GB" dirty="0"/>
              <a:t> </a:t>
            </a:r>
            <a:r>
              <a:rPr lang="en-GB" dirty="0" err="1"/>
              <a:t>concedida</a:t>
            </a:r>
            <a:r>
              <a:rPr lang="en-GB" dirty="0"/>
              <a:t>, </a:t>
            </a:r>
            <a:r>
              <a:rPr lang="en-GB" dirty="0" err="1"/>
              <a:t>fica</a:t>
            </a:r>
            <a:r>
              <a:rPr lang="en-GB" dirty="0"/>
              <a:t> </a:t>
            </a:r>
            <a:r>
              <a:rPr lang="en-GB" dirty="0" err="1"/>
              <a:t>vigente</a:t>
            </a:r>
            <a:r>
              <a:rPr lang="en-GB" dirty="0"/>
              <a:t> </a:t>
            </a:r>
            <a:r>
              <a:rPr lang="en-GB" dirty="0" err="1"/>
              <a:t>durante</a:t>
            </a:r>
            <a:r>
              <a:rPr lang="en-GB" dirty="0"/>
              <a:t> 20 </a:t>
            </a:r>
            <a:r>
              <a:rPr lang="en-GB" dirty="0" err="1"/>
              <a:t>anos</a:t>
            </a:r>
            <a:r>
              <a:rPr lang="en-GB" dirty="0"/>
              <a:t>. Logo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patente</a:t>
            </a:r>
            <a:r>
              <a:rPr lang="en-GB" dirty="0"/>
              <a:t> da </a:t>
            </a:r>
            <a:r>
              <a:rPr lang="en-GB" dirty="0" err="1"/>
              <a:t>cápsula</a:t>
            </a:r>
            <a:r>
              <a:rPr lang="en-GB" dirty="0"/>
              <a:t> </a:t>
            </a:r>
            <a:r>
              <a:rPr lang="en-GB" dirty="0" err="1"/>
              <a:t>teve</a:t>
            </a:r>
            <a:r>
              <a:rPr lang="en-GB" dirty="0"/>
              <a:t> </a:t>
            </a:r>
            <a:r>
              <a:rPr lang="en-GB" dirty="0" err="1"/>
              <a:t>vigente</a:t>
            </a:r>
            <a:r>
              <a:rPr lang="en-GB" dirty="0"/>
              <a:t> </a:t>
            </a:r>
            <a:r>
              <a:rPr lang="en-GB" dirty="0" err="1"/>
              <a:t>até</a:t>
            </a:r>
            <a:r>
              <a:rPr lang="en-GB" dirty="0"/>
              <a:t>… 1999.</a:t>
            </a:r>
          </a:p>
          <a:p>
            <a:r>
              <a:rPr lang="en-GB" dirty="0"/>
              <a:t>Mas </a:t>
            </a:r>
            <a:r>
              <a:rPr lang="en-GB" dirty="0" err="1"/>
              <a:t>quando</a:t>
            </a:r>
            <a:r>
              <a:rPr lang="en-GB" dirty="0"/>
              <a:t> é que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produto</a:t>
            </a:r>
            <a:r>
              <a:rPr lang="en-GB" dirty="0"/>
              <a:t> </a:t>
            </a:r>
            <a:r>
              <a:rPr lang="en-GB" dirty="0" err="1"/>
              <a:t>começou</a:t>
            </a:r>
            <a:r>
              <a:rPr lang="en-GB" dirty="0"/>
              <a:t> a </a:t>
            </a:r>
            <a:r>
              <a:rPr lang="en-GB" dirty="0" err="1"/>
              <a:t>aparecer</a:t>
            </a:r>
            <a:r>
              <a:rPr lang="en-GB" dirty="0"/>
              <a:t> </a:t>
            </a:r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nossas</a:t>
            </a:r>
            <a:r>
              <a:rPr lang="en-GB" dirty="0"/>
              <a:t> </a:t>
            </a:r>
            <a:r>
              <a:rPr lang="en-GB" dirty="0" err="1"/>
              <a:t>vidas</a:t>
            </a:r>
            <a:r>
              <a:rPr lang="en-GB" dirty="0"/>
              <a:t>? </a:t>
            </a:r>
            <a:r>
              <a:rPr lang="en-GB" dirty="0" err="1"/>
              <a:t>Quando</a:t>
            </a:r>
            <a:r>
              <a:rPr lang="en-GB" dirty="0"/>
              <a:t> é que </a:t>
            </a:r>
            <a:r>
              <a:rPr lang="en-GB" dirty="0" err="1"/>
              <a:t>começamos</a:t>
            </a:r>
            <a:r>
              <a:rPr lang="en-GB" dirty="0"/>
              <a:t> a </a:t>
            </a:r>
            <a:r>
              <a:rPr lang="en-GB" dirty="0" err="1"/>
              <a:t>ver</a:t>
            </a:r>
            <a:r>
              <a:rPr lang="en-GB" dirty="0"/>
              <a:t> a </a:t>
            </a:r>
            <a:r>
              <a:rPr lang="en-GB" dirty="0" err="1"/>
              <a:t>Nexpresso</a:t>
            </a:r>
            <a:r>
              <a:rPr lang="en-GB" dirty="0"/>
              <a:t> a </a:t>
            </a:r>
            <a:r>
              <a:rPr lang="en-GB" dirty="0" err="1"/>
              <a:t>aparecer</a:t>
            </a:r>
            <a:r>
              <a:rPr lang="en-GB" dirty="0"/>
              <a:t>? 2000. </a:t>
            </a:r>
            <a:r>
              <a:rPr lang="en-GB" dirty="0" err="1"/>
              <a:t>Exactamente</a:t>
            </a:r>
            <a:r>
              <a:rPr lang="en-GB" dirty="0"/>
              <a:t> um </a:t>
            </a:r>
            <a:r>
              <a:rPr lang="en-GB" dirty="0" err="1"/>
              <a:t>ano</a:t>
            </a:r>
            <a:r>
              <a:rPr lang="en-GB" dirty="0"/>
              <a:t> </a:t>
            </a:r>
            <a:r>
              <a:rPr lang="en-GB" dirty="0" err="1"/>
              <a:t>após</a:t>
            </a:r>
            <a:r>
              <a:rPr lang="en-GB" dirty="0"/>
              <a:t> a </a:t>
            </a:r>
            <a:r>
              <a:rPr lang="en-GB" dirty="0" err="1"/>
              <a:t>caducidade</a:t>
            </a:r>
            <a:r>
              <a:rPr lang="en-GB" dirty="0"/>
              <a:t> </a:t>
            </a:r>
            <a:r>
              <a:rPr lang="en-GB" dirty="0" err="1"/>
              <a:t>desta</a:t>
            </a:r>
            <a:r>
              <a:rPr lang="en-GB" dirty="0"/>
              <a:t> </a:t>
            </a:r>
            <a:r>
              <a:rPr lang="en-GB" dirty="0" err="1"/>
              <a:t>patente</a:t>
            </a:r>
            <a:r>
              <a:rPr lang="en-GB" dirty="0"/>
              <a:t>.</a:t>
            </a:r>
          </a:p>
          <a:p>
            <a:r>
              <a:rPr lang="en-GB" dirty="0"/>
              <a:t>Tanto tempo! </a:t>
            </a:r>
            <a:r>
              <a:rPr lang="en-GB" dirty="0" err="1"/>
              <a:t>Porquê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151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Porque</a:t>
            </a:r>
            <a:r>
              <a:rPr lang="en-GB" dirty="0"/>
              <a:t> </a:t>
            </a:r>
            <a:r>
              <a:rPr lang="en-GB" dirty="0" err="1"/>
              <a:t>INOvação</a:t>
            </a:r>
            <a:r>
              <a:rPr lang="en-GB" dirty="0"/>
              <a:t> </a:t>
            </a:r>
            <a:r>
              <a:rPr lang="en-GB" dirty="0" err="1"/>
              <a:t>demora</a:t>
            </a:r>
            <a:r>
              <a:rPr lang="en-GB" dirty="0"/>
              <a:t> tempo. É de facto um </a:t>
            </a:r>
            <a:r>
              <a:rPr lang="en-GB" dirty="0" err="1"/>
              <a:t>processo</a:t>
            </a:r>
            <a:r>
              <a:rPr lang="en-GB" dirty="0"/>
              <a:t> </a:t>
            </a:r>
            <a:r>
              <a:rPr lang="en-GB" dirty="0" err="1"/>
              <a:t>moroso</a:t>
            </a:r>
            <a:r>
              <a:rPr lang="en-GB" dirty="0"/>
              <a:t> </a:t>
            </a:r>
            <a:r>
              <a:rPr lang="en-GB" dirty="0" err="1"/>
              <a:t>passar</a:t>
            </a:r>
            <a:r>
              <a:rPr lang="en-GB" dirty="0"/>
              <a:t> de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invenção</a:t>
            </a:r>
            <a:r>
              <a:rPr lang="en-GB" dirty="0"/>
              <a:t> que </a:t>
            </a:r>
            <a:r>
              <a:rPr lang="en-GB" dirty="0" err="1"/>
              <a:t>pode</a:t>
            </a:r>
            <a:r>
              <a:rPr lang="en-GB" dirty="0"/>
              <a:t> ser </a:t>
            </a:r>
            <a:r>
              <a:rPr lang="en-GB" dirty="0" err="1"/>
              <a:t>brilhante</a:t>
            </a:r>
            <a:r>
              <a:rPr lang="en-GB" dirty="0"/>
              <a:t> </a:t>
            </a:r>
            <a:r>
              <a:rPr lang="en-GB" dirty="0" err="1"/>
              <a:t>até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um </a:t>
            </a:r>
            <a:r>
              <a:rPr lang="en-GB" dirty="0" err="1"/>
              <a:t>produto</a:t>
            </a:r>
            <a:r>
              <a:rPr lang="en-GB" dirty="0"/>
              <a:t>/</a:t>
            </a:r>
            <a:r>
              <a:rPr lang="en-GB" dirty="0" err="1"/>
              <a:t>serviço</a:t>
            </a:r>
            <a:r>
              <a:rPr lang="en-GB" dirty="0"/>
              <a:t> </a:t>
            </a:r>
            <a:r>
              <a:rPr lang="en-GB" dirty="0" err="1"/>
              <a:t>capaz</a:t>
            </a:r>
            <a:r>
              <a:rPr lang="en-GB" dirty="0"/>
              <a:t> de ser </a:t>
            </a:r>
            <a:r>
              <a:rPr lang="en-GB" dirty="0" err="1"/>
              <a:t>produzido</a:t>
            </a:r>
            <a:r>
              <a:rPr lang="en-GB" dirty="0"/>
              <a:t>, </a:t>
            </a:r>
            <a:r>
              <a:rPr lang="en-GB" dirty="0" err="1"/>
              <a:t>vendido</a:t>
            </a:r>
            <a:r>
              <a:rPr lang="en-GB" dirty="0"/>
              <a:t>, </a:t>
            </a:r>
            <a:r>
              <a:rPr lang="en-GB" dirty="0" err="1"/>
              <a:t>trocado</a:t>
            </a:r>
            <a:r>
              <a:rPr lang="en-GB" dirty="0"/>
              <a:t> e que </a:t>
            </a:r>
            <a:r>
              <a:rPr lang="en-GB" dirty="0" err="1"/>
              <a:t>crie</a:t>
            </a:r>
            <a:r>
              <a:rPr lang="en-GB" dirty="0"/>
              <a:t> </a:t>
            </a:r>
            <a:r>
              <a:rPr lang="en-GB" dirty="0" err="1"/>
              <a:t>impacto</a:t>
            </a:r>
            <a:r>
              <a:rPr lang="en-GB" dirty="0"/>
              <a:t> e </a:t>
            </a:r>
            <a:r>
              <a:rPr lang="en-GB" dirty="0" err="1"/>
              <a:t>valor</a:t>
            </a:r>
            <a:r>
              <a:rPr lang="en-GB" dirty="0"/>
              <a:t> </a:t>
            </a:r>
            <a:r>
              <a:rPr lang="en-GB" dirty="0" err="1"/>
              <a:t>económico</a:t>
            </a:r>
            <a:r>
              <a:rPr lang="en-GB" dirty="0"/>
              <a:t>.</a:t>
            </a:r>
          </a:p>
          <a:p>
            <a:r>
              <a:rPr lang="en-GB" dirty="0"/>
              <a:t>Por </a:t>
            </a:r>
            <a:r>
              <a:rPr lang="en-GB" dirty="0" err="1"/>
              <a:t>termos</a:t>
            </a:r>
            <a:r>
              <a:rPr lang="en-GB" dirty="0"/>
              <a:t> </a:t>
            </a:r>
            <a:r>
              <a:rPr lang="en-GB" dirty="0" err="1"/>
              <a:t>inventado</a:t>
            </a:r>
            <a:r>
              <a:rPr lang="en-GB" dirty="0"/>
              <a:t> algo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quer</a:t>
            </a:r>
            <a:r>
              <a:rPr lang="en-GB" dirty="0"/>
              <a:t> </a:t>
            </a:r>
            <a:r>
              <a:rPr lang="en-GB" dirty="0" err="1"/>
              <a:t>dizer</a:t>
            </a:r>
            <a:r>
              <a:rPr lang="en-GB" dirty="0"/>
              <a:t> que </a:t>
            </a:r>
            <a:r>
              <a:rPr lang="en-GB" dirty="0" err="1"/>
              <a:t>tenhamos</a:t>
            </a:r>
            <a:r>
              <a:rPr lang="en-GB" dirty="0"/>
              <a:t> </a:t>
            </a:r>
            <a:r>
              <a:rPr lang="en-GB" dirty="0" err="1"/>
              <a:t>resolvido</a:t>
            </a:r>
            <a:r>
              <a:rPr lang="en-GB" dirty="0"/>
              <a:t> </a:t>
            </a:r>
            <a:r>
              <a:rPr lang="en-GB" dirty="0" err="1"/>
              <a:t>efectivamente</a:t>
            </a:r>
            <a:r>
              <a:rPr lang="en-GB" dirty="0"/>
              <a:t> um </a:t>
            </a:r>
            <a:r>
              <a:rPr lang="en-GB" dirty="0" err="1"/>
              <a:t>problema</a:t>
            </a:r>
            <a:r>
              <a:rPr lang="en-GB" dirty="0"/>
              <a:t> da </a:t>
            </a:r>
            <a:r>
              <a:rPr lang="en-GB" dirty="0" err="1"/>
              <a:t>sociedade</a:t>
            </a:r>
            <a:r>
              <a:rPr lang="en-GB" dirty="0"/>
              <a:t>. O </a:t>
            </a:r>
            <a:r>
              <a:rPr lang="en-GB" dirty="0" err="1"/>
              <a:t>processo</a:t>
            </a:r>
            <a:r>
              <a:rPr lang="en-GB" dirty="0"/>
              <a:t> de </a:t>
            </a:r>
            <a:r>
              <a:rPr lang="en-GB" dirty="0" err="1"/>
              <a:t>usar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invenção</a:t>
            </a:r>
            <a:r>
              <a:rPr lang="en-GB" dirty="0"/>
              <a:t> para </a:t>
            </a:r>
            <a:r>
              <a:rPr lang="en-GB" dirty="0" err="1"/>
              <a:t>produzir</a:t>
            </a:r>
            <a:r>
              <a:rPr lang="en-GB" dirty="0"/>
              <a:t> </a:t>
            </a:r>
            <a:r>
              <a:rPr lang="en-GB" dirty="0" err="1"/>
              <a:t>novos</a:t>
            </a:r>
            <a:r>
              <a:rPr lang="en-GB" dirty="0"/>
              <a:t> </a:t>
            </a:r>
            <a:r>
              <a:rPr lang="en-GB" dirty="0" err="1"/>
              <a:t>produtos</a:t>
            </a:r>
            <a:r>
              <a:rPr lang="en-GB" dirty="0"/>
              <a:t> E/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serviços</a:t>
            </a:r>
            <a:r>
              <a:rPr lang="en-GB" dirty="0"/>
              <a:t> que </a:t>
            </a:r>
            <a:r>
              <a:rPr lang="en-GB" dirty="0" err="1"/>
              <a:t>transformem</a:t>
            </a:r>
            <a:r>
              <a:rPr lang="en-GB" dirty="0"/>
              <a:t>, </a:t>
            </a:r>
            <a:r>
              <a:rPr lang="en-GB" dirty="0" err="1"/>
              <a:t>impactem</a:t>
            </a:r>
            <a:r>
              <a:rPr lang="en-GB" dirty="0"/>
              <a:t> a </a:t>
            </a:r>
            <a:r>
              <a:rPr lang="en-GB" dirty="0" err="1"/>
              <a:t>vida</a:t>
            </a:r>
            <a:r>
              <a:rPr lang="en-GB" dirty="0"/>
              <a:t> das </a:t>
            </a:r>
            <a:r>
              <a:rPr lang="en-GB" dirty="0" err="1"/>
              <a:t>pessoas</a:t>
            </a:r>
            <a:r>
              <a:rPr lang="en-GB" dirty="0"/>
              <a:t> é </a:t>
            </a:r>
            <a:r>
              <a:rPr lang="en-GB" dirty="0" err="1"/>
              <a:t>longo</a:t>
            </a:r>
            <a:r>
              <a:rPr lang="en-GB" dirty="0"/>
              <a:t>,  complex e que </a:t>
            </a:r>
            <a:r>
              <a:rPr lang="en-GB" dirty="0" err="1"/>
              <a:t>precisa</a:t>
            </a:r>
            <a:r>
              <a:rPr lang="en-GB" dirty="0"/>
              <a:t> de </a:t>
            </a:r>
            <a:r>
              <a:rPr lang="en-GB" dirty="0" err="1"/>
              <a:t>muitos</a:t>
            </a:r>
            <a:r>
              <a:rPr lang="en-GB" dirty="0"/>
              <a:t> </a:t>
            </a:r>
            <a:r>
              <a:rPr lang="en-GB" dirty="0" err="1"/>
              <a:t>recursos</a:t>
            </a:r>
            <a:r>
              <a:rPr lang="en-GB" dirty="0"/>
              <a:t>, </a:t>
            </a:r>
            <a:r>
              <a:rPr lang="en-GB" dirty="0" err="1"/>
              <a:t>principalmente</a:t>
            </a:r>
            <a:r>
              <a:rPr lang="en-GB" dirty="0"/>
              <a:t> </a:t>
            </a:r>
            <a:r>
              <a:rPr lang="en-GB" dirty="0" err="1"/>
              <a:t>humanos</a:t>
            </a:r>
            <a:r>
              <a:rPr lang="en-GB" dirty="0"/>
              <a:t> –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um inventor (um </a:t>
            </a:r>
            <a:r>
              <a:rPr lang="en-GB" dirty="0" err="1"/>
              <a:t>davinci</a:t>
            </a:r>
            <a:r>
              <a:rPr lang="en-GB" dirty="0"/>
              <a:t>) </a:t>
            </a:r>
            <a:r>
              <a:rPr lang="en-GB" dirty="0" err="1"/>
              <a:t>consegue</a:t>
            </a:r>
            <a:r>
              <a:rPr lang="en-GB" dirty="0"/>
              <a:t> ser </a:t>
            </a:r>
            <a:r>
              <a:rPr lang="en-GB" dirty="0" err="1"/>
              <a:t>inovador</a:t>
            </a:r>
            <a:r>
              <a:rPr lang="en-GB" dirty="0"/>
              <a:t> (um Thomas Edison). São </a:t>
            </a:r>
            <a:r>
              <a:rPr lang="en-GB" dirty="0" err="1"/>
              <a:t>necessárias</a:t>
            </a:r>
            <a:r>
              <a:rPr lang="en-GB" dirty="0"/>
              <a:t> skills </a:t>
            </a:r>
            <a:r>
              <a:rPr lang="en-GB" dirty="0" err="1"/>
              <a:t>diferentes</a:t>
            </a:r>
            <a:r>
              <a:rPr lang="en-GB" dirty="0"/>
              <a:t> e um mind set </a:t>
            </a:r>
            <a:r>
              <a:rPr lang="en-GB" dirty="0" err="1"/>
              <a:t>diferente</a:t>
            </a:r>
            <a:r>
              <a:rPr lang="en-GB" dirty="0"/>
              <a:t> para </a:t>
            </a:r>
            <a:r>
              <a:rPr lang="en-GB" dirty="0" err="1"/>
              <a:t>inovar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3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O meu </a:t>
            </a:r>
            <a:r>
              <a:rPr lang="en-GB" dirty="0" err="1"/>
              <a:t>trabalho</a:t>
            </a:r>
            <a:r>
              <a:rPr lang="en-GB" dirty="0"/>
              <a:t> </a:t>
            </a:r>
            <a:r>
              <a:rPr lang="en-GB" dirty="0" err="1"/>
              <a:t>diário</a:t>
            </a:r>
            <a:r>
              <a:rPr lang="en-GB" dirty="0"/>
              <a:t> é </a:t>
            </a:r>
            <a:r>
              <a:rPr lang="en-GB" dirty="0" err="1"/>
              <a:t>Oficial</a:t>
            </a:r>
            <a:r>
              <a:rPr lang="en-GB" dirty="0"/>
              <a:t> de </a:t>
            </a:r>
            <a:r>
              <a:rPr lang="en-GB" dirty="0" err="1"/>
              <a:t>Transferência</a:t>
            </a:r>
            <a:r>
              <a:rPr lang="en-GB" dirty="0"/>
              <a:t> de </a:t>
            </a:r>
            <a:r>
              <a:rPr lang="en-GB" dirty="0" err="1"/>
              <a:t>Tecnologia</a:t>
            </a:r>
            <a:r>
              <a:rPr lang="en-GB" dirty="0"/>
              <a:t>. O que é </a:t>
            </a:r>
            <a:r>
              <a:rPr lang="en-GB" dirty="0" err="1"/>
              <a:t>isso</a:t>
            </a:r>
            <a:r>
              <a:rPr lang="en-GB" dirty="0"/>
              <a:t>? </a:t>
            </a:r>
            <a:r>
              <a:rPr lang="en-GB" dirty="0" err="1"/>
              <a:t>Alguém</a:t>
            </a:r>
            <a:r>
              <a:rPr lang="en-GB" dirty="0"/>
              <a:t> </a:t>
            </a:r>
            <a:r>
              <a:rPr lang="en-GB" dirty="0" err="1"/>
              <a:t>sabe</a:t>
            </a:r>
            <a:r>
              <a:rPr lang="en-GB" dirty="0"/>
              <a:t> o que é? Um </a:t>
            </a:r>
            <a:r>
              <a:rPr lang="en-GB" dirty="0" err="1"/>
              <a:t>colaborador</a:t>
            </a:r>
            <a:r>
              <a:rPr lang="en-GB" dirty="0"/>
              <a:t> que </a:t>
            </a:r>
            <a:r>
              <a:rPr lang="en-GB" dirty="0" err="1"/>
              <a:t>implementa</a:t>
            </a:r>
            <a:r>
              <a:rPr lang="en-GB" dirty="0"/>
              <a:t> as </a:t>
            </a:r>
            <a:r>
              <a:rPr lang="en-GB" dirty="0" err="1"/>
              <a:t>politicas</a:t>
            </a:r>
            <a:r>
              <a:rPr lang="en-GB" dirty="0"/>
              <a:t> da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instituição</a:t>
            </a:r>
            <a:r>
              <a:rPr lang="en-GB" dirty="0"/>
              <a:t> e que </a:t>
            </a:r>
            <a:r>
              <a:rPr lang="en-GB" dirty="0" err="1"/>
              <a:t>diariamente</a:t>
            </a:r>
            <a:r>
              <a:rPr lang="en-GB" dirty="0"/>
              <a:t> </a:t>
            </a:r>
            <a:r>
              <a:rPr lang="en-GB" dirty="0" err="1"/>
              <a:t>transfere</a:t>
            </a:r>
            <a:r>
              <a:rPr lang="en-GB" dirty="0"/>
              <a:t> </a:t>
            </a:r>
            <a:r>
              <a:rPr lang="en-GB" dirty="0" err="1"/>
              <a:t>conhecimento</a:t>
            </a:r>
            <a:r>
              <a:rPr lang="en-GB" dirty="0"/>
              <a:t> e </a:t>
            </a:r>
            <a:r>
              <a:rPr lang="en-GB" dirty="0" err="1"/>
              <a:t>investigação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produtos</a:t>
            </a:r>
            <a:r>
              <a:rPr lang="en-GB" dirty="0"/>
              <a:t>/</a:t>
            </a:r>
            <a:r>
              <a:rPr lang="en-GB" dirty="0" err="1"/>
              <a:t>serviços</a:t>
            </a:r>
            <a:r>
              <a:rPr lang="en-GB" dirty="0"/>
              <a:t> para a </a:t>
            </a:r>
            <a:r>
              <a:rPr lang="en-GB" dirty="0" err="1"/>
              <a:t>sociedade</a:t>
            </a:r>
            <a:r>
              <a:rPr lang="en-GB" dirty="0"/>
              <a:t> e </a:t>
            </a:r>
            <a:r>
              <a:rPr lang="en-GB" dirty="0" err="1"/>
              <a:t>indústria</a:t>
            </a:r>
            <a:r>
              <a:rPr lang="en-GB" dirty="0"/>
              <a:t>. </a:t>
            </a:r>
            <a:r>
              <a:rPr lang="en-GB" dirty="0" err="1"/>
              <a:t>Também</a:t>
            </a:r>
            <a:r>
              <a:rPr lang="en-GB" dirty="0"/>
              <a:t> </a:t>
            </a:r>
            <a:r>
              <a:rPr lang="en-GB" dirty="0" err="1"/>
              <a:t>pode</a:t>
            </a:r>
            <a:r>
              <a:rPr lang="en-GB" dirty="0"/>
              <a:t> ser </a:t>
            </a:r>
            <a:r>
              <a:rPr lang="en-GB" dirty="0" err="1"/>
              <a:t>chamado</a:t>
            </a:r>
            <a:r>
              <a:rPr lang="en-GB" dirty="0"/>
              <a:t> de Innovation manager </a:t>
            </a:r>
            <a:r>
              <a:rPr lang="en-GB" dirty="0" err="1"/>
              <a:t>ou</a:t>
            </a:r>
            <a:r>
              <a:rPr lang="en-GB" dirty="0"/>
              <a:t> gestor de </a:t>
            </a:r>
            <a:r>
              <a:rPr lang="en-GB" dirty="0" err="1"/>
              <a:t>ciência</a:t>
            </a:r>
            <a:r>
              <a:rPr lang="en-GB" dirty="0"/>
              <a:t>, </a:t>
            </a:r>
            <a:r>
              <a:rPr lang="en-GB" dirty="0" err="1"/>
              <a:t>ainda</a:t>
            </a:r>
            <a:r>
              <a:rPr lang="en-GB" dirty="0"/>
              <a:t> que </a:t>
            </a:r>
            <a:r>
              <a:rPr lang="en-GB" dirty="0" err="1"/>
              <a:t>esta</a:t>
            </a:r>
            <a:r>
              <a:rPr lang="en-GB" dirty="0"/>
              <a:t> </a:t>
            </a:r>
            <a:r>
              <a:rPr lang="en-GB" dirty="0" err="1"/>
              <a:t>última</a:t>
            </a:r>
            <a:r>
              <a:rPr lang="en-GB" dirty="0"/>
              <a:t> </a:t>
            </a:r>
            <a:r>
              <a:rPr lang="en-GB" dirty="0" err="1"/>
              <a:t>designação</a:t>
            </a:r>
            <a:r>
              <a:rPr lang="en-GB" dirty="0"/>
              <a:t> </a:t>
            </a:r>
            <a:r>
              <a:rPr lang="en-GB" dirty="0" err="1"/>
              <a:t>abranja</a:t>
            </a:r>
            <a:r>
              <a:rPr lang="en-GB" dirty="0"/>
              <a:t> </a:t>
            </a:r>
            <a:r>
              <a:rPr lang="en-GB" dirty="0" err="1"/>
              <a:t>muitas</a:t>
            </a:r>
            <a:r>
              <a:rPr lang="en-GB" dirty="0"/>
              <a:t> </a:t>
            </a:r>
            <a:r>
              <a:rPr lang="en-GB" dirty="0" err="1"/>
              <a:t>outras</a:t>
            </a:r>
            <a:r>
              <a:rPr lang="en-GB" dirty="0"/>
              <a:t> </a:t>
            </a:r>
            <a:r>
              <a:rPr lang="en-GB" dirty="0" err="1"/>
              <a:t>categorias</a:t>
            </a:r>
            <a:r>
              <a:rPr lang="en-GB" dirty="0"/>
              <a:t> de </a:t>
            </a:r>
            <a:r>
              <a:rPr lang="en-GB" dirty="0" err="1"/>
              <a:t>profissionais</a:t>
            </a:r>
            <a:r>
              <a:rPr lang="en-GB" dirty="0"/>
              <a:t> que </a:t>
            </a:r>
            <a:r>
              <a:rPr lang="en-GB" dirty="0" err="1"/>
              <a:t>trabalham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interface entre academia, </a:t>
            </a:r>
            <a:r>
              <a:rPr lang="en-GB" dirty="0" err="1"/>
              <a:t>indústria</a:t>
            </a:r>
            <a:r>
              <a:rPr lang="en-GB" dirty="0"/>
              <a:t> e </a:t>
            </a:r>
            <a:r>
              <a:rPr lang="en-GB" dirty="0" err="1"/>
              <a:t>organismos</a:t>
            </a:r>
            <a:r>
              <a:rPr lang="en-GB" dirty="0"/>
              <a:t> </a:t>
            </a:r>
            <a:r>
              <a:rPr lang="en-GB" dirty="0" err="1"/>
              <a:t>governamentais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623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Ainda</a:t>
            </a:r>
            <a:r>
              <a:rPr lang="en-GB" dirty="0"/>
              <a:t> no </a:t>
            </a:r>
            <a:r>
              <a:rPr lang="en-GB" dirty="0" err="1"/>
              <a:t>âmbito</a:t>
            </a:r>
            <a:r>
              <a:rPr lang="en-GB" dirty="0"/>
              <a:t> da Inovação, divide-se de </a:t>
            </a:r>
            <a:r>
              <a:rPr lang="en-GB" dirty="0" err="1"/>
              <a:t>grosso</a:t>
            </a:r>
            <a:r>
              <a:rPr lang="en-GB" dirty="0"/>
              <a:t> modo a Inovação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dois</a:t>
            </a:r>
            <a:r>
              <a:rPr lang="en-GB" dirty="0"/>
              <a:t> </a:t>
            </a:r>
            <a:r>
              <a:rPr lang="en-GB" dirty="0" err="1"/>
              <a:t>tipos</a:t>
            </a:r>
            <a:r>
              <a:rPr lang="en-GB" dirty="0"/>
              <a:t>:</a:t>
            </a:r>
          </a:p>
          <a:p>
            <a:r>
              <a:rPr lang="en-GB" dirty="0"/>
              <a:t>A incremental, </a:t>
            </a:r>
            <a:r>
              <a:rPr lang="en-GB" dirty="0" err="1"/>
              <a:t>em</a:t>
            </a:r>
            <a:r>
              <a:rPr lang="en-GB" dirty="0"/>
              <a:t> que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resposta</a:t>
            </a:r>
            <a:r>
              <a:rPr lang="en-GB" dirty="0"/>
              <a:t> a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necessidade</a:t>
            </a:r>
            <a:r>
              <a:rPr lang="en-GB" dirty="0"/>
              <a:t> de mercado um </a:t>
            </a:r>
            <a:r>
              <a:rPr lang="en-GB" dirty="0" err="1"/>
              <a:t>produto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serviço</a:t>
            </a:r>
            <a:r>
              <a:rPr lang="en-GB" dirty="0"/>
              <a:t> </a:t>
            </a:r>
            <a:r>
              <a:rPr lang="en-GB" dirty="0" err="1"/>
              <a:t>já</a:t>
            </a:r>
            <a:r>
              <a:rPr lang="en-GB" dirty="0"/>
              <a:t> </a:t>
            </a:r>
            <a:r>
              <a:rPr lang="en-GB" dirty="0" err="1"/>
              <a:t>existente</a:t>
            </a:r>
            <a:r>
              <a:rPr lang="en-GB" dirty="0"/>
              <a:t> é </a:t>
            </a:r>
            <a:r>
              <a:rPr lang="en-GB" dirty="0" err="1"/>
              <a:t>melhorado</a:t>
            </a:r>
            <a:r>
              <a:rPr lang="en-GB" dirty="0"/>
              <a:t>, </a:t>
            </a:r>
            <a:r>
              <a:rPr lang="en-GB" dirty="0" err="1"/>
              <a:t>tornando</a:t>
            </a:r>
            <a:r>
              <a:rPr lang="en-GB" dirty="0"/>
              <a:t>-o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rápido</a:t>
            </a:r>
            <a:r>
              <a:rPr lang="en-GB" dirty="0"/>
              <a:t>,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barato</a:t>
            </a:r>
            <a:r>
              <a:rPr lang="en-GB" dirty="0"/>
              <a:t>,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eficiente</a:t>
            </a:r>
            <a:r>
              <a:rPr lang="en-GB" dirty="0"/>
              <a:t>. Este </a:t>
            </a:r>
            <a:r>
              <a:rPr lang="en-GB" dirty="0" err="1"/>
              <a:t>tipo</a:t>
            </a:r>
            <a:r>
              <a:rPr lang="en-GB" dirty="0"/>
              <a:t> de Inovação é por </a:t>
            </a:r>
            <a:r>
              <a:rPr lang="en-GB" dirty="0" err="1"/>
              <a:t>isso</a:t>
            </a:r>
            <a:r>
              <a:rPr lang="en-GB" dirty="0"/>
              <a:t> tb </a:t>
            </a:r>
            <a:r>
              <a:rPr lang="en-GB" dirty="0" err="1"/>
              <a:t>designado</a:t>
            </a:r>
            <a:r>
              <a:rPr lang="en-GB" dirty="0"/>
              <a:t> de Market Pull innovation pois é Inovação que </a:t>
            </a:r>
            <a:r>
              <a:rPr lang="en-GB" dirty="0" err="1"/>
              <a:t>aocntece</a:t>
            </a:r>
            <a:r>
              <a:rPr lang="en-GB" dirty="0"/>
              <a:t> de forma incremental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resposta</a:t>
            </a:r>
            <a:r>
              <a:rPr lang="en-GB" dirty="0"/>
              <a:t> a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necessidade</a:t>
            </a:r>
            <a:r>
              <a:rPr lang="en-GB" dirty="0"/>
              <a:t> de mercado a um pull do mercado.</a:t>
            </a:r>
          </a:p>
          <a:p>
            <a:endParaRPr lang="en-GB" dirty="0"/>
          </a:p>
          <a:p>
            <a:r>
              <a:rPr lang="en-GB" dirty="0" err="1"/>
              <a:t>Outras</a:t>
            </a:r>
            <a:r>
              <a:rPr lang="en-GB" dirty="0"/>
              <a:t> </a:t>
            </a:r>
            <a:r>
              <a:rPr lang="en-GB" dirty="0" err="1"/>
              <a:t>invenções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baseadas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novas</a:t>
            </a:r>
            <a:r>
              <a:rPr lang="en-GB" dirty="0"/>
              <a:t> </a:t>
            </a:r>
            <a:r>
              <a:rPr lang="en-GB" dirty="0" err="1"/>
              <a:t>tecnologias</a:t>
            </a:r>
            <a:r>
              <a:rPr lang="en-GB" dirty="0"/>
              <a:t> e </a:t>
            </a:r>
            <a:r>
              <a:rPr lang="en-GB" dirty="0" err="1"/>
              <a:t>conhecimentos</a:t>
            </a:r>
            <a:r>
              <a:rPr lang="en-GB" dirty="0"/>
              <a:t> de </a:t>
            </a:r>
            <a:r>
              <a:rPr lang="en-GB" dirty="0" err="1"/>
              <a:t>ponta</a:t>
            </a:r>
            <a:r>
              <a:rPr lang="en-GB" dirty="0"/>
              <a:t>, </a:t>
            </a:r>
            <a:r>
              <a:rPr lang="en-GB" dirty="0" err="1"/>
              <a:t>novos</a:t>
            </a:r>
            <a:r>
              <a:rPr lang="en-GB" dirty="0"/>
              <a:t> </a:t>
            </a:r>
            <a:r>
              <a:rPr lang="en-GB" dirty="0" err="1"/>
              <a:t>modelos</a:t>
            </a:r>
            <a:r>
              <a:rPr lang="en-GB" dirty="0"/>
              <a:t> de </a:t>
            </a:r>
            <a:r>
              <a:rPr lang="en-GB" dirty="0" err="1"/>
              <a:t>negócio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produtos</a:t>
            </a:r>
            <a:r>
              <a:rPr lang="en-GB" dirty="0"/>
              <a:t> </a:t>
            </a:r>
            <a:r>
              <a:rPr lang="en-GB" dirty="0" err="1"/>
              <a:t>disruptivos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designados</a:t>
            </a:r>
            <a:r>
              <a:rPr lang="en-GB" dirty="0"/>
              <a:t> de radical innovation. </a:t>
            </a:r>
            <a:r>
              <a:rPr lang="en-GB" dirty="0" err="1"/>
              <a:t>Estas</a:t>
            </a:r>
            <a:r>
              <a:rPr lang="en-GB" dirty="0"/>
              <a:t> </a:t>
            </a:r>
            <a:r>
              <a:rPr lang="en-GB" dirty="0" err="1"/>
              <a:t>produtos</a:t>
            </a:r>
            <a:r>
              <a:rPr lang="en-GB" dirty="0"/>
              <a:t> e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serviços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colocados</a:t>
            </a:r>
            <a:r>
              <a:rPr lang="en-GB" dirty="0"/>
              <a:t> no mercado e </a:t>
            </a:r>
            <a:r>
              <a:rPr lang="en-GB" dirty="0" err="1"/>
              <a:t>designados</a:t>
            </a:r>
            <a:r>
              <a:rPr lang="en-GB" dirty="0"/>
              <a:t> de technology push innovation- o mercado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sabe</a:t>
            </a:r>
            <a:r>
              <a:rPr lang="en-GB" dirty="0"/>
              <a:t> que </a:t>
            </a:r>
            <a:r>
              <a:rPr lang="en-GB" dirty="0" err="1"/>
              <a:t>precisa</a:t>
            </a:r>
            <a:r>
              <a:rPr lang="en-GB" dirty="0"/>
              <a:t> </a:t>
            </a:r>
            <a:r>
              <a:rPr lang="en-GB" dirty="0" err="1"/>
              <a:t>desta</a:t>
            </a:r>
            <a:r>
              <a:rPr lang="en-GB" dirty="0"/>
              <a:t> Inovação antes de </a:t>
            </a:r>
            <a:r>
              <a:rPr lang="en-GB" dirty="0" err="1"/>
              <a:t>lhe</a:t>
            </a:r>
            <a:r>
              <a:rPr lang="en-GB" dirty="0"/>
              <a:t> </a:t>
            </a:r>
            <a:r>
              <a:rPr lang="en-GB" dirty="0" err="1"/>
              <a:t>mostramos</a:t>
            </a:r>
            <a:r>
              <a:rPr lang="en-GB" dirty="0"/>
              <a:t> que </a:t>
            </a:r>
            <a:r>
              <a:rPr lang="en-GB" dirty="0" err="1"/>
              <a:t>precisa</a:t>
            </a:r>
            <a:r>
              <a:rPr lang="en-GB" dirty="0"/>
              <a:t>.</a:t>
            </a:r>
          </a:p>
          <a:p>
            <a:r>
              <a:rPr lang="en-GB" dirty="0"/>
              <a:t>Por </a:t>
            </a:r>
            <a:r>
              <a:rPr lang="en-GB" dirty="0" err="1"/>
              <a:t>exmeplo</a:t>
            </a:r>
            <a:r>
              <a:rPr lang="en-GB" dirty="0"/>
              <a:t>, Henry Ford </a:t>
            </a:r>
            <a:r>
              <a:rPr lang="en-GB" dirty="0" err="1"/>
              <a:t>foi</a:t>
            </a:r>
            <a:r>
              <a:rPr lang="en-GB" dirty="0"/>
              <a:t> o inventor do </a:t>
            </a:r>
            <a:r>
              <a:rPr lang="en-GB" dirty="0" err="1"/>
              <a:t>primeiro</a:t>
            </a:r>
            <a:r>
              <a:rPr lang="en-GB" dirty="0"/>
              <a:t> </a:t>
            </a:r>
            <a:r>
              <a:rPr lang="en-GB" dirty="0" err="1"/>
              <a:t>carro</a:t>
            </a:r>
            <a:r>
              <a:rPr lang="en-GB" dirty="0"/>
              <a:t>. E </a:t>
            </a:r>
            <a:r>
              <a:rPr lang="en-GB" dirty="0" err="1"/>
              <a:t>eles</a:t>
            </a:r>
            <a:r>
              <a:rPr lang="en-GB" dirty="0"/>
              <a:t> </a:t>
            </a:r>
            <a:r>
              <a:rPr lang="en-GB" dirty="0" err="1"/>
              <a:t>dizia</a:t>
            </a:r>
            <a:r>
              <a:rPr lang="en-GB" dirty="0"/>
              <a:t> que se </a:t>
            </a:r>
            <a:r>
              <a:rPr lang="en-GB" dirty="0" err="1"/>
              <a:t>preguntasse</a:t>
            </a:r>
            <a:r>
              <a:rPr lang="en-GB" dirty="0"/>
              <a:t> </a:t>
            </a:r>
            <a:r>
              <a:rPr lang="en-GB" dirty="0" err="1"/>
              <a:t>aos</a:t>
            </a:r>
            <a:r>
              <a:rPr lang="en-GB" dirty="0"/>
              <a:t> </a:t>
            </a:r>
            <a:r>
              <a:rPr lang="en-GB" dirty="0" err="1"/>
              <a:t>seus</a:t>
            </a:r>
            <a:r>
              <a:rPr lang="en-GB" dirty="0"/>
              <a:t> clients o que é que </a:t>
            </a:r>
            <a:r>
              <a:rPr lang="en-GB" dirty="0" err="1"/>
              <a:t>eles</a:t>
            </a:r>
            <a:r>
              <a:rPr lang="en-GB" dirty="0"/>
              <a:t> </a:t>
            </a:r>
            <a:r>
              <a:rPr lang="en-GB" dirty="0" err="1"/>
              <a:t>queriam</a:t>
            </a:r>
            <a:r>
              <a:rPr lang="en-GB" dirty="0"/>
              <a:t>, </a:t>
            </a:r>
            <a:r>
              <a:rPr lang="en-GB" dirty="0" err="1"/>
              <a:t>eles</a:t>
            </a:r>
            <a:r>
              <a:rPr lang="en-GB" dirty="0"/>
              <a:t> </a:t>
            </a:r>
            <a:r>
              <a:rPr lang="en-GB" dirty="0" err="1"/>
              <a:t>iam</a:t>
            </a:r>
            <a:r>
              <a:rPr lang="en-GB" dirty="0"/>
              <a:t> responder </a:t>
            </a:r>
            <a:r>
              <a:rPr lang="en-GB" dirty="0" err="1"/>
              <a:t>quero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carroça</a:t>
            </a:r>
            <a:r>
              <a:rPr lang="en-GB" dirty="0"/>
              <a:t> com </a:t>
            </a:r>
            <a:r>
              <a:rPr lang="en-GB" dirty="0" err="1"/>
              <a:t>cavalos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rápidos</a:t>
            </a:r>
            <a:r>
              <a:rPr lang="en-GB" dirty="0"/>
              <a:t>. Pois era </a:t>
            </a:r>
            <a:r>
              <a:rPr lang="en-GB" dirty="0" err="1"/>
              <a:t>tudo</a:t>
            </a:r>
            <a:r>
              <a:rPr lang="en-GB" dirty="0"/>
              <a:t> o </a:t>
            </a:r>
            <a:r>
              <a:rPr lang="en-GB" dirty="0" err="1"/>
              <a:t>qud</a:t>
            </a:r>
            <a:r>
              <a:rPr lang="en-GB" dirty="0"/>
              <a:t> </a:t>
            </a:r>
            <a:r>
              <a:rPr lang="en-GB" dirty="0" err="1"/>
              <a:t>conheciam</a:t>
            </a:r>
            <a:r>
              <a:rPr lang="en-GB" dirty="0"/>
              <a:t>.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poderiam</a:t>
            </a:r>
            <a:r>
              <a:rPr lang="en-GB" dirty="0"/>
              <a:t> </a:t>
            </a:r>
            <a:r>
              <a:rPr lang="en-GB" dirty="0" err="1"/>
              <a:t>imaginar</a:t>
            </a:r>
            <a:r>
              <a:rPr lang="en-GB" dirty="0"/>
              <a:t> o </a:t>
            </a:r>
            <a:r>
              <a:rPr lang="en-GB" dirty="0" err="1"/>
              <a:t>quanto</a:t>
            </a:r>
            <a:r>
              <a:rPr lang="en-GB" dirty="0"/>
              <a:t> </a:t>
            </a:r>
            <a:r>
              <a:rPr lang="en-GB" dirty="0" err="1"/>
              <a:t>iam</a:t>
            </a:r>
            <a:r>
              <a:rPr lang="en-GB" dirty="0"/>
              <a:t> </a:t>
            </a:r>
            <a:r>
              <a:rPr lang="en-GB" dirty="0" err="1"/>
              <a:t>cquerer</a:t>
            </a:r>
            <a:r>
              <a:rPr lang="en-GB" dirty="0"/>
              <a:t> um </a:t>
            </a:r>
            <a:r>
              <a:rPr lang="en-GB" dirty="0" err="1"/>
              <a:t>automóvel</a:t>
            </a:r>
            <a:r>
              <a:rPr lang="en-GB" dirty="0"/>
              <a:t> que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precisava</a:t>
            </a:r>
            <a:r>
              <a:rPr lang="en-GB" dirty="0"/>
              <a:t> de </a:t>
            </a:r>
            <a:r>
              <a:rPr lang="en-GB" dirty="0" err="1"/>
              <a:t>cavalos</a:t>
            </a:r>
            <a:r>
              <a:rPr lang="en-GB" dirty="0"/>
              <a:t>.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clients </a:t>
            </a:r>
            <a:r>
              <a:rPr lang="en-GB" dirty="0" err="1"/>
              <a:t>sabem</a:t>
            </a:r>
            <a:r>
              <a:rPr lang="en-GB" dirty="0"/>
              <a:t> o que </a:t>
            </a:r>
            <a:r>
              <a:rPr lang="en-GB" dirty="0" err="1"/>
              <a:t>querem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735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Alguns</a:t>
            </a:r>
            <a:r>
              <a:rPr lang="en-GB" dirty="0"/>
              <a:t> </a:t>
            </a:r>
            <a:r>
              <a:rPr lang="en-GB" dirty="0" err="1"/>
              <a:t>exemplos</a:t>
            </a:r>
            <a:r>
              <a:rPr lang="en-GB" dirty="0"/>
              <a:t> de </a:t>
            </a:r>
            <a:r>
              <a:rPr lang="en-GB" dirty="0" err="1"/>
              <a:t>invenção</a:t>
            </a:r>
            <a:r>
              <a:rPr lang="en-GB" dirty="0"/>
              <a:t> incremental – o </a:t>
            </a:r>
            <a:r>
              <a:rPr lang="en-GB" dirty="0" err="1"/>
              <a:t>desenvolvimento</a:t>
            </a:r>
            <a:r>
              <a:rPr lang="en-GB" dirty="0"/>
              <a:t> </a:t>
            </a:r>
            <a:r>
              <a:rPr lang="en-GB" dirty="0" err="1"/>
              <a:t>contínuo</a:t>
            </a:r>
            <a:r>
              <a:rPr lang="en-GB" dirty="0"/>
              <a:t> de </a:t>
            </a:r>
            <a:r>
              <a:rPr lang="en-GB" dirty="0" err="1"/>
              <a:t>novas</a:t>
            </a:r>
            <a:r>
              <a:rPr lang="en-GB" dirty="0"/>
              <a:t> </a:t>
            </a:r>
            <a:r>
              <a:rPr lang="en-GB" dirty="0" err="1"/>
              <a:t>próteses</a:t>
            </a:r>
            <a:r>
              <a:rPr lang="en-GB" dirty="0"/>
              <a:t>. </a:t>
            </a:r>
            <a:r>
              <a:rPr lang="en-GB" dirty="0" err="1"/>
              <a:t>Todas</a:t>
            </a:r>
            <a:r>
              <a:rPr lang="en-GB" dirty="0"/>
              <a:t> </a:t>
            </a:r>
            <a:r>
              <a:rPr lang="en-GB" dirty="0" err="1"/>
              <a:t>elas</a:t>
            </a:r>
            <a:r>
              <a:rPr lang="en-GB" dirty="0"/>
              <a:t> </a:t>
            </a:r>
            <a:r>
              <a:rPr lang="en-GB" dirty="0" err="1"/>
              <a:t>têm</a:t>
            </a:r>
            <a:r>
              <a:rPr lang="en-GB" dirty="0"/>
              <a:t> </a:t>
            </a:r>
            <a:r>
              <a:rPr lang="en-GB" dirty="0" err="1"/>
              <a:t>provavelmente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várias</a:t>
            </a:r>
            <a:r>
              <a:rPr lang="en-GB" dirty="0"/>
              <a:t> </a:t>
            </a:r>
            <a:r>
              <a:rPr lang="en-GB" dirty="0" err="1"/>
              <a:t>patentes</a:t>
            </a:r>
            <a:r>
              <a:rPr lang="en-GB" dirty="0"/>
              <a:t>; </a:t>
            </a:r>
            <a:r>
              <a:rPr lang="en-GB" dirty="0" err="1"/>
              <a:t>todas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diferentes</a:t>
            </a:r>
            <a:r>
              <a:rPr lang="en-GB" dirty="0"/>
              <a:t>; mas </a:t>
            </a:r>
            <a:r>
              <a:rPr lang="en-GB" dirty="0" err="1"/>
              <a:t>todas</a:t>
            </a:r>
            <a:r>
              <a:rPr lang="en-GB" dirty="0"/>
              <a:t> </a:t>
            </a:r>
            <a:r>
              <a:rPr lang="en-GB" dirty="0" err="1"/>
              <a:t>cumprem</a:t>
            </a:r>
            <a:r>
              <a:rPr lang="en-GB" dirty="0"/>
              <a:t> o </a:t>
            </a:r>
            <a:r>
              <a:rPr lang="en-GB" dirty="0" err="1"/>
              <a:t>mesmo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. </a:t>
            </a:r>
            <a:r>
              <a:rPr lang="en-GB" dirty="0" err="1"/>
              <a:t>Só</a:t>
            </a:r>
            <a:r>
              <a:rPr lang="en-GB" dirty="0"/>
              <a:t> que </a:t>
            </a:r>
            <a:r>
              <a:rPr lang="en-GB" dirty="0" err="1"/>
              <a:t>foram</a:t>
            </a:r>
            <a:r>
              <a:rPr lang="en-GB" dirty="0"/>
              <a:t> </a:t>
            </a:r>
            <a:r>
              <a:rPr lang="en-GB" dirty="0" err="1"/>
              <a:t>melhorando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termos</a:t>
            </a:r>
            <a:r>
              <a:rPr lang="en-GB" dirty="0"/>
              <a:t> de design, </a:t>
            </a:r>
            <a:r>
              <a:rPr lang="en-GB" dirty="0" err="1"/>
              <a:t>materias</a:t>
            </a:r>
            <a:r>
              <a:rPr lang="en-GB" dirty="0"/>
              <a:t>, </a:t>
            </a:r>
            <a:r>
              <a:rPr lang="en-GB" dirty="0" err="1"/>
              <a:t>parametros</a:t>
            </a:r>
            <a:r>
              <a:rPr lang="en-GB" dirty="0"/>
              <a:t> </a:t>
            </a:r>
            <a:r>
              <a:rPr lang="en-GB" dirty="0" err="1"/>
              <a:t>biométricos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195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Já</a:t>
            </a:r>
            <a:r>
              <a:rPr lang="en-GB" dirty="0"/>
              <a:t> a </a:t>
            </a:r>
            <a:r>
              <a:rPr lang="en-GB" dirty="0" err="1"/>
              <a:t>utilização</a:t>
            </a:r>
            <a:r>
              <a:rPr lang="en-GB" dirty="0"/>
              <a:t> das </a:t>
            </a:r>
            <a:r>
              <a:rPr lang="en-GB" dirty="0" err="1"/>
              <a:t>ondas</a:t>
            </a:r>
            <a:r>
              <a:rPr lang="en-GB" dirty="0"/>
              <a:t> radio </a:t>
            </a:r>
            <a:r>
              <a:rPr lang="en-GB" dirty="0" err="1"/>
              <a:t>num</a:t>
            </a:r>
            <a:r>
              <a:rPr lang="en-GB" dirty="0"/>
              <a:t> </a:t>
            </a:r>
            <a:r>
              <a:rPr lang="en-GB" dirty="0" err="1"/>
              <a:t>produto</a:t>
            </a:r>
            <a:r>
              <a:rPr lang="en-GB" dirty="0"/>
              <a:t> e </a:t>
            </a:r>
            <a:r>
              <a:rPr lang="en-GB" dirty="0" err="1"/>
              <a:t>serviço</a:t>
            </a:r>
            <a:r>
              <a:rPr lang="en-GB" dirty="0"/>
              <a:t>! Que </a:t>
            </a:r>
            <a:r>
              <a:rPr lang="en-GB" dirty="0" err="1"/>
              <a:t>todos</a:t>
            </a:r>
            <a:r>
              <a:rPr lang="en-GB" dirty="0"/>
              <a:t> </a:t>
            </a:r>
            <a:r>
              <a:rPr lang="en-GB" dirty="0" err="1"/>
              <a:t>hoje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dia</a:t>
            </a:r>
            <a:r>
              <a:rPr lang="en-GB" dirty="0"/>
              <a:t> </a:t>
            </a:r>
            <a:r>
              <a:rPr lang="en-GB" dirty="0" err="1"/>
              <a:t>ainda</a:t>
            </a:r>
            <a:r>
              <a:rPr lang="en-GB" dirty="0"/>
              <a:t> </a:t>
            </a:r>
            <a:r>
              <a:rPr lang="en-GB" dirty="0" err="1"/>
              <a:t>usam</a:t>
            </a:r>
            <a:r>
              <a:rPr lang="en-GB" dirty="0"/>
              <a:t>, o radio, </a:t>
            </a:r>
            <a:r>
              <a:rPr lang="en-GB" dirty="0" err="1"/>
              <a:t>só</a:t>
            </a:r>
            <a:r>
              <a:rPr lang="en-GB" dirty="0"/>
              <a:t> </a:t>
            </a:r>
            <a:r>
              <a:rPr lang="en-GB" dirty="0" err="1"/>
              <a:t>aconteceu</a:t>
            </a:r>
            <a:r>
              <a:rPr lang="en-GB" dirty="0"/>
              <a:t> </a:t>
            </a:r>
            <a:r>
              <a:rPr lang="en-GB" dirty="0" err="1"/>
              <a:t>muito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tarde</a:t>
            </a:r>
            <a:r>
              <a:rPr lang="en-GB" dirty="0"/>
              <a:t> e é um </a:t>
            </a:r>
            <a:r>
              <a:rPr lang="en-GB" dirty="0" err="1"/>
              <a:t>exemplo</a:t>
            </a:r>
            <a:r>
              <a:rPr lang="en-GB" dirty="0"/>
              <a:t> de Inovação radical. </a:t>
            </a:r>
            <a:r>
              <a:rPr lang="en-GB" dirty="0" err="1"/>
              <a:t>Também</a:t>
            </a:r>
            <a:r>
              <a:rPr lang="en-GB" dirty="0"/>
              <a:t> a Inovação do </a:t>
            </a:r>
            <a:r>
              <a:rPr lang="en-GB" dirty="0" err="1"/>
              <a:t>telemóvel</a:t>
            </a:r>
            <a:r>
              <a:rPr lang="en-GB" dirty="0"/>
              <a:t>, </a:t>
            </a:r>
            <a:r>
              <a:rPr lang="en-GB" dirty="0" err="1"/>
              <a:t>foi</a:t>
            </a:r>
            <a:r>
              <a:rPr lang="en-GB" dirty="0"/>
              <a:t> radical e </a:t>
            </a:r>
            <a:r>
              <a:rPr lang="en-GB" dirty="0" err="1"/>
              <a:t>transformativa</a:t>
            </a:r>
            <a:r>
              <a:rPr lang="en-GB" dirty="0"/>
              <a:t> dos </a:t>
            </a:r>
            <a:r>
              <a:rPr lang="en-GB" dirty="0" err="1"/>
              <a:t>nossos</a:t>
            </a:r>
            <a:r>
              <a:rPr lang="en-GB" dirty="0"/>
              <a:t> mercados.</a:t>
            </a:r>
          </a:p>
          <a:p>
            <a:r>
              <a:rPr lang="en-GB" dirty="0" err="1"/>
              <a:t>Também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relógios</a:t>
            </a:r>
            <a:r>
              <a:rPr lang="en-GB" dirty="0"/>
              <a:t> </a:t>
            </a:r>
            <a:r>
              <a:rPr lang="en-GB" dirty="0" err="1"/>
              <a:t>digitais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considerados</a:t>
            </a:r>
            <a:r>
              <a:rPr lang="en-GB" dirty="0"/>
              <a:t> Inovação radical,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pelo</a:t>
            </a:r>
            <a:r>
              <a:rPr lang="en-GB" dirty="0"/>
              <a:t> </a:t>
            </a:r>
            <a:r>
              <a:rPr lang="en-GB" dirty="0" err="1"/>
              <a:t>conceito</a:t>
            </a:r>
            <a:r>
              <a:rPr lang="en-GB" dirty="0"/>
              <a:t> de </a:t>
            </a:r>
            <a:r>
              <a:rPr lang="en-GB" dirty="0" err="1"/>
              <a:t>relógio</a:t>
            </a:r>
            <a:r>
              <a:rPr lang="en-GB" dirty="0"/>
              <a:t> mas pela </a:t>
            </a:r>
            <a:r>
              <a:rPr lang="en-GB" dirty="0" err="1"/>
              <a:t>capacidade</a:t>
            </a:r>
            <a:r>
              <a:rPr lang="en-GB" dirty="0"/>
              <a:t> de </a:t>
            </a:r>
            <a:r>
              <a:rPr lang="en-GB" dirty="0" err="1"/>
              <a:t>miniaturização</a:t>
            </a:r>
            <a:r>
              <a:rPr lang="en-GB" dirty="0"/>
              <a:t> que </a:t>
            </a:r>
            <a:r>
              <a:rPr lang="en-GB" dirty="0" err="1"/>
              <a:t>foi</a:t>
            </a:r>
            <a:r>
              <a:rPr lang="en-GB" dirty="0"/>
              <a:t> </a:t>
            </a:r>
            <a:r>
              <a:rPr lang="en-GB" dirty="0" err="1"/>
              <a:t>conseguida</a:t>
            </a:r>
            <a:r>
              <a:rPr lang="en-GB" dirty="0"/>
              <a:t> para </a:t>
            </a:r>
            <a:r>
              <a:rPr lang="en-GB" dirty="0" err="1"/>
              <a:t>tornar</a:t>
            </a:r>
            <a:r>
              <a:rPr lang="en-GB" dirty="0"/>
              <a:t> </a:t>
            </a:r>
            <a:r>
              <a:rPr lang="en-GB" dirty="0" err="1"/>
              <a:t>possíveis</a:t>
            </a:r>
            <a:r>
              <a:rPr lang="en-GB" dirty="0"/>
              <a:t> </a:t>
            </a:r>
            <a:r>
              <a:rPr lang="en-GB" dirty="0" err="1"/>
              <a:t>todas</a:t>
            </a:r>
            <a:r>
              <a:rPr lang="en-GB" dirty="0"/>
              <a:t> as </a:t>
            </a:r>
            <a:r>
              <a:rPr lang="en-GB" dirty="0" err="1"/>
              <a:t>funcionalidades</a:t>
            </a:r>
            <a:r>
              <a:rPr lang="en-GB" dirty="0"/>
              <a:t> de um </a:t>
            </a:r>
            <a:r>
              <a:rPr lang="en-GB" dirty="0" err="1"/>
              <a:t>relógio</a:t>
            </a:r>
            <a:r>
              <a:rPr lang="en-GB" dirty="0"/>
              <a:t> digital.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668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Outra</a:t>
            </a:r>
            <a:r>
              <a:rPr lang="en-GB" dirty="0"/>
              <a:t> </a:t>
            </a:r>
            <a:r>
              <a:rPr lang="en-GB" dirty="0" err="1"/>
              <a:t>coisa</a:t>
            </a:r>
            <a:r>
              <a:rPr lang="en-GB" dirty="0"/>
              <a:t> que </a:t>
            </a:r>
            <a:r>
              <a:rPr lang="en-GB" dirty="0" err="1"/>
              <a:t>devem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me </a:t>
            </a:r>
            <a:r>
              <a:rPr lang="en-GB" dirty="0" err="1"/>
              <a:t>mente</a:t>
            </a:r>
            <a:r>
              <a:rPr lang="en-GB" dirty="0"/>
              <a:t> é que o facto d </a:t>
            </a:r>
            <a:r>
              <a:rPr lang="en-GB" dirty="0" err="1"/>
              <a:t>euma</a:t>
            </a:r>
            <a:r>
              <a:rPr lang="en-GB" dirty="0"/>
              <a:t> </a:t>
            </a:r>
            <a:r>
              <a:rPr lang="en-GB" dirty="0" err="1"/>
              <a:t>invenção</a:t>
            </a:r>
            <a:r>
              <a:rPr lang="en-GB" dirty="0"/>
              <a:t> ser radical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sognifica</a:t>
            </a:r>
            <a:r>
              <a:rPr lang="en-GB" dirty="0"/>
              <a:t> </a:t>
            </a:r>
            <a:r>
              <a:rPr lang="en-GB" dirty="0" err="1"/>
              <a:t>necessariamente</a:t>
            </a:r>
            <a:r>
              <a:rPr lang="en-GB" dirty="0"/>
              <a:t> que </a:t>
            </a:r>
            <a:r>
              <a:rPr lang="en-GB" dirty="0" err="1"/>
              <a:t>seja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Inovação </a:t>
            </a:r>
            <a:r>
              <a:rPr lang="en-GB" dirty="0" err="1"/>
              <a:t>disruptiva</a:t>
            </a:r>
            <a:r>
              <a:rPr lang="en-GB" dirty="0"/>
              <a:t>, e </a:t>
            </a:r>
            <a:r>
              <a:rPr lang="en-GB" dirty="0" err="1"/>
              <a:t>inovações</a:t>
            </a:r>
            <a:r>
              <a:rPr lang="en-GB" dirty="0"/>
              <a:t> </a:t>
            </a:r>
            <a:r>
              <a:rPr lang="en-GB" dirty="0" err="1"/>
              <a:t>incrementais</a:t>
            </a:r>
            <a:r>
              <a:rPr lang="en-GB" dirty="0"/>
              <a:t> </a:t>
            </a:r>
            <a:r>
              <a:rPr lang="en-GB" dirty="0" err="1"/>
              <a:t>podem</a:t>
            </a:r>
            <a:r>
              <a:rPr lang="en-GB" dirty="0"/>
              <a:t> ser </a:t>
            </a:r>
            <a:r>
              <a:rPr lang="en-GB" dirty="0" err="1"/>
              <a:t>disruptivas</a:t>
            </a:r>
            <a:r>
              <a:rPr lang="en-GB" dirty="0"/>
              <a:t>.</a:t>
            </a:r>
          </a:p>
          <a:p>
            <a:r>
              <a:rPr lang="en-GB" dirty="0"/>
              <a:t>Por </a:t>
            </a:r>
            <a:r>
              <a:rPr lang="en-GB" dirty="0" err="1"/>
              <a:t>exemplo</a:t>
            </a:r>
            <a:r>
              <a:rPr lang="en-GB" dirty="0"/>
              <a:t>, </a:t>
            </a:r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</a:t>
            </a:r>
            <a:r>
              <a:rPr lang="en-GB" dirty="0" err="1"/>
              <a:t>aqui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fato</a:t>
            </a:r>
            <a:r>
              <a:rPr lang="en-GB" dirty="0"/>
              <a:t> que </a:t>
            </a:r>
            <a:r>
              <a:rPr lang="en-GB" dirty="0" err="1"/>
              <a:t>foi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inovaçao</a:t>
            </a:r>
            <a:r>
              <a:rPr lang="en-GB" dirty="0"/>
              <a:t> radical pois </a:t>
            </a:r>
            <a:r>
              <a:rPr lang="en-GB" dirty="0" err="1"/>
              <a:t>utilizou</a:t>
            </a:r>
            <a:r>
              <a:rPr lang="en-GB" dirty="0"/>
              <a:t> </a:t>
            </a:r>
            <a:r>
              <a:rPr lang="en-GB" dirty="0" err="1"/>
              <a:t>materiais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conhecidos</a:t>
            </a:r>
            <a:r>
              <a:rPr lang="en-GB" dirty="0"/>
              <a:t> </a:t>
            </a:r>
            <a:r>
              <a:rPr lang="en-GB" dirty="0" err="1"/>
              <a:t>até</a:t>
            </a:r>
            <a:r>
              <a:rPr lang="en-GB" dirty="0"/>
              <a:t> à data que </a:t>
            </a:r>
            <a:r>
              <a:rPr lang="en-GB" dirty="0" err="1"/>
              <a:t>melhoravam</a:t>
            </a:r>
            <a:r>
              <a:rPr lang="en-GB" dirty="0"/>
              <a:t> a performance dos </a:t>
            </a:r>
            <a:r>
              <a:rPr lang="en-GB" dirty="0" err="1"/>
              <a:t>nadadores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eliminar</a:t>
            </a:r>
            <a:r>
              <a:rPr lang="en-GB" dirty="0"/>
              <a:t> </a:t>
            </a:r>
            <a:r>
              <a:rPr lang="en-GB" dirty="0" err="1"/>
              <a:t>todo</a:t>
            </a:r>
            <a:r>
              <a:rPr lang="en-GB" dirty="0"/>
              <a:t> o </a:t>
            </a:r>
            <a:r>
              <a:rPr lang="en-GB" dirty="0" err="1"/>
              <a:t>atrito</a:t>
            </a:r>
            <a:r>
              <a:rPr lang="en-GB" dirty="0"/>
              <a:t> da </a:t>
            </a:r>
            <a:r>
              <a:rPr lang="en-GB" dirty="0" err="1"/>
              <a:t>água</a:t>
            </a:r>
            <a:r>
              <a:rPr lang="en-GB" dirty="0"/>
              <a:t>. </a:t>
            </a:r>
            <a:r>
              <a:rPr lang="en-GB" dirty="0" err="1"/>
              <a:t>Contudo</a:t>
            </a:r>
            <a:r>
              <a:rPr lang="en-GB" dirty="0"/>
              <a:t>,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foi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Inovação disruptive, </a:t>
            </a:r>
            <a:r>
              <a:rPr lang="en-GB" dirty="0" err="1"/>
              <a:t>porque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perdurou</a:t>
            </a:r>
            <a:r>
              <a:rPr lang="en-GB" dirty="0"/>
              <a:t> no mercado </a:t>
            </a:r>
            <a:r>
              <a:rPr lang="en-GB" dirty="0" err="1"/>
              <a:t>já</a:t>
            </a:r>
            <a:r>
              <a:rPr lang="en-GB" dirty="0"/>
              <a:t> que o </a:t>
            </a:r>
            <a:r>
              <a:rPr lang="en-GB" dirty="0" err="1"/>
              <a:t>comite</a:t>
            </a:r>
            <a:r>
              <a:rPr lang="en-GB" dirty="0"/>
              <a:t> </a:t>
            </a:r>
            <a:r>
              <a:rPr lang="en-GB" dirty="0" err="1"/>
              <a:t>olimpico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permitiu</a:t>
            </a:r>
            <a:r>
              <a:rPr lang="en-GB" dirty="0"/>
              <a:t> 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utilização</a:t>
            </a:r>
            <a:r>
              <a:rPr lang="en-GB" dirty="0"/>
              <a:t>.</a:t>
            </a:r>
          </a:p>
          <a:p>
            <a:r>
              <a:rPr lang="en-GB" dirty="0"/>
              <a:t>Agora a internet </a:t>
            </a:r>
            <a:r>
              <a:rPr lang="en-GB" dirty="0" err="1"/>
              <a:t>não</a:t>
            </a:r>
            <a:r>
              <a:rPr lang="en-GB" dirty="0"/>
              <a:t> é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invenção</a:t>
            </a:r>
            <a:r>
              <a:rPr lang="en-GB" dirty="0"/>
              <a:t> radical, mas sim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invenção</a:t>
            </a:r>
            <a:r>
              <a:rPr lang="en-GB" dirty="0"/>
              <a:t> incremental pois </a:t>
            </a:r>
            <a:r>
              <a:rPr lang="en-GB" dirty="0" err="1"/>
              <a:t>foi</a:t>
            </a:r>
            <a:r>
              <a:rPr lang="en-GB" dirty="0"/>
              <a:t> </a:t>
            </a:r>
            <a:r>
              <a:rPr lang="en-GB" dirty="0" err="1"/>
              <a:t>sendo</a:t>
            </a:r>
            <a:r>
              <a:rPr lang="en-GB" dirty="0"/>
              <a:t> </a:t>
            </a:r>
            <a:r>
              <a:rPr lang="en-GB" dirty="0" err="1"/>
              <a:t>construida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elementos</a:t>
            </a:r>
            <a:r>
              <a:rPr lang="en-GB" dirty="0"/>
              <a:t> que </a:t>
            </a:r>
            <a:r>
              <a:rPr lang="en-GB" dirty="0" err="1"/>
              <a:t>já</a:t>
            </a:r>
            <a:r>
              <a:rPr lang="en-GB" dirty="0"/>
              <a:t> </a:t>
            </a:r>
            <a:r>
              <a:rPr lang="en-GB" dirty="0" err="1"/>
              <a:t>existiam</a:t>
            </a:r>
            <a:r>
              <a:rPr lang="en-GB" dirty="0"/>
              <a:t> e que </a:t>
            </a:r>
            <a:r>
              <a:rPr lang="en-GB" dirty="0" err="1"/>
              <a:t>foram</a:t>
            </a:r>
            <a:r>
              <a:rPr lang="en-GB" dirty="0"/>
              <a:t> </a:t>
            </a:r>
            <a:r>
              <a:rPr lang="en-GB" dirty="0" err="1"/>
              <a:t>sendo</a:t>
            </a:r>
            <a:r>
              <a:rPr lang="en-GB" dirty="0"/>
              <a:t> </a:t>
            </a:r>
            <a:r>
              <a:rPr lang="en-GB" dirty="0" err="1"/>
              <a:t>sucessivamente</a:t>
            </a:r>
            <a:r>
              <a:rPr lang="en-GB" dirty="0"/>
              <a:t> </a:t>
            </a:r>
            <a:r>
              <a:rPr lang="en-GB" dirty="0" err="1"/>
              <a:t>melhorados</a:t>
            </a:r>
            <a:r>
              <a:rPr lang="en-GB" dirty="0"/>
              <a:t>. </a:t>
            </a:r>
            <a:r>
              <a:rPr lang="en-GB" dirty="0" err="1"/>
              <a:t>Contudo</a:t>
            </a:r>
            <a:r>
              <a:rPr lang="en-GB" dirty="0"/>
              <a:t> é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dúvida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Inovação </a:t>
            </a:r>
            <a:r>
              <a:rPr lang="en-GB" dirty="0" err="1"/>
              <a:t>discruptiva</a:t>
            </a:r>
            <a:r>
              <a:rPr lang="en-GB" dirty="0"/>
              <a:t>,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vez</a:t>
            </a:r>
            <a:r>
              <a:rPr lang="en-GB" dirty="0"/>
              <a:t> que </a:t>
            </a:r>
            <a:r>
              <a:rPr lang="en-GB" dirty="0" err="1"/>
              <a:t>ainda</a:t>
            </a:r>
            <a:r>
              <a:rPr lang="en-GB" dirty="0"/>
              <a:t> </a:t>
            </a:r>
            <a:r>
              <a:rPr lang="en-GB" dirty="0" err="1"/>
              <a:t>hoje</a:t>
            </a:r>
            <a:r>
              <a:rPr lang="en-GB" dirty="0"/>
              <a:t> perdure e </a:t>
            </a:r>
            <a:r>
              <a:rPr lang="en-GB" dirty="0" err="1"/>
              <a:t>mudou</a:t>
            </a:r>
            <a:r>
              <a:rPr lang="en-GB" dirty="0"/>
              <a:t> </a:t>
            </a:r>
            <a:r>
              <a:rPr lang="en-GB" dirty="0" err="1"/>
              <a:t>completamente</a:t>
            </a:r>
            <a:r>
              <a:rPr lang="en-GB" dirty="0"/>
              <a:t> o </a:t>
            </a:r>
            <a:r>
              <a:rPr lang="en-GB" dirty="0" err="1"/>
              <a:t>mundo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648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 Inovação </a:t>
            </a:r>
            <a:r>
              <a:rPr lang="en-GB" dirty="0" err="1"/>
              <a:t>pode</a:t>
            </a:r>
            <a:r>
              <a:rPr lang="en-GB" dirty="0"/>
              <a:t> </a:t>
            </a:r>
            <a:r>
              <a:rPr lang="en-GB" dirty="0" err="1"/>
              <a:t>ainda</a:t>
            </a:r>
            <a:r>
              <a:rPr lang="en-GB" dirty="0"/>
              <a:t> ser </a:t>
            </a:r>
            <a:r>
              <a:rPr lang="en-GB" dirty="0" err="1"/>
              <a:t>caracterizada</a:t>
            </a:r>
            <a:r>
              <a:rPr lang="en-GB" dirty="0"/>
              <a:t> </a:t>
            </a:r>
            <a:r>
              <a:rPr lang="en-GB" dirty="0" err="1"/>
              <a:t>pelo</a:t>
            </a:r>
            <a:r>
              <a:rPr lang="en-GB" dirty="0"/>
              <a:t> </a:t>
            </a:r>
            <a:r>
              <a:rPr lang="en-GB" dirty="0" err="1"/>
              <a:t>fluxo</a:t>
            </a:r>
            <a:r>
              <a:rPr lang="en-GB" dirty="0"/>
              <a:t> de </a:t>
            </a:r>
            <a:r>
              <a:rPr lang="en-GB" dirty="0" err="1"/>
              <a:t>informação</a:t>
            </a:r>
            <a:r>
              <a:rPr lang="en-GB" dirty="0"/>
              <a:t> de </a:t>
            </a:r>
            <a:r>
              <a:rPr lang="en-GB" dirty="0" err="1"/>
              <a:t>onde</a:t>
            </a:r>
            <a:r>
              <a:rPr lang="en-GB" dirty="0"/>
              <a:t> </a:t>
            </a:r>
            <a:r>
              <a:rPr lang="en-GB" dirty="0" err="1"/>
              <a:t>vem</a:t>
            </a:r>
            <a:r>
              <a:rPr lang="en-GB" dirty="0"/>
              <a:t> as </a:t>
            </a:r>
            <a:r>
              <a:rPr lang="en-GB" dirty="0" err="1"/>
              <a:t>ideias</a:t>
            </a:r>
            <a:r>
              <a:rPr lang="en-GB" dirty="0"/>
              <a:t> com </a:t>
            </a:r>
            <a:r>
              <a:rPr lang="en-GB" dirty="0" err="1"/>
              <a:t>potencial</a:t>
            </a:r>
            <a:r>
              <a:rPr lang="en-GB" dirty="0"/>
              <a:t> </a:t>
            </a:r>
            <a:r>
              <a:rPr lang="en-GB" dirty="0" err="1"/>
              <a:t>inovador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A closed Inovação é </a:t>
            </a:r>
            <a:r>
              <a:rPr lang="en-GB" dirty="0" err="1"/>
              <a:t>quando</a:t>
            </a:r>
            <a:r>
              <a:rPr lang="en-GB" dirty="0"/>
              <a:t> </a:t>
            </a:r>
            <a:r>
              <a:rPr lang="en-GB" dirty="0" err="1"/>
              <a:t>ideias</a:t>
            </a:r>
            <a:r>
              <a:rPr lang="en-GB" dirty="0"/>
              <a:t> com </a:t>
            </a:r>
            <a:r>
              <a:rPr lang="en-GB" dirty="0" err="1"/>
              <a:t>potencial</a:t>
            </a:r>
            <a:r>
              <a:rPr lang="en-GB" dirty="0"/>
              <a:t> </a:t>
            </a:r>
            <a:r>
              <a:rPr lang="en-GB" dirty="0" err="1"/>
              <a:t>inovador</a:t>
            </a:r>
            <a:r>
              <a:rPr lang="en-GB" dirty="0"/>
              <a:t> </a:t>
            </a:r>
            <a:r>
              <a:rPr lang="en-GB" dirty="0" err="1"/>
              <a:t>provem</a:t>
            </a:r>
            <a:r>
              <a:rPr lang="en-GB" dirty="0"/>
              <a:t> </a:t>
            </a:r>
            <a:r>
              <a:rPr lang="en-GB" dirty="0" err="1"/>
              <a:t>dess</a:t>
            </a:r>
            <a:r>
              <a:rPr lang="en-GB" dirty="0"/>
              <a:t> </a:t>
            </a:r>
            <a:r>
              <a:rPr lang="en-GB" dirty="0" err="1"/>
              <a:t>mesma</a:t>
            </a:r>
            <a:r>
              <a:rPr lang="en-GB" dirty="0"/>
              <a:t> </a:t>
            </a:r>
            <a:r>
              <a:rPr lang="en-GB" dirty="0" err="1"/>
              <a:t>empresae</a:t>
            </a:r>
            <a:r>
              <a:rPr lang="en-GB" dirty="0"/>
              <a:t> </a:t>
            </a:r>
            <a:r>
              <a:rPr lang="en-GB" dirty="0" err="1"/>
              <a:t>vão</a:t>
            </a:r>
            <a:r>
              <a:rPr lang="en-GB" dirty="0"/>
              <a:t> para o mercado </a:t>
            </a:r>
            <a:r>
              <a:rPr lang="en-GB" dirty="0" err="1"/>
              <a:t>nessa</a:t>
            </a:r>
            <a:r>
              <a:rPr lang="en-GB" dirty="0"/>
              <a:t> </a:t>
            </a:r>
            <a:r>
              <a:rPr lang="en-GB" dirty="0" err="1"/>
              <a:t>mesma</a:t>
            </a:r>
            <a:r>
              <a:rPr lang="en-GB" dirty="0"/>
              <a:t> </a:t>
            </a:r>
            <a:r>
              <a:rPr lang="en-GB" dirty="0" err="1"/>
              <a:t>empresa</a:t>
            </a:r>
            <a:r>
              <a:rPr lang="en-GB" dirty="0"/>
              <a:t>. È o </a:t>
            </a:r>
            <a:r>
              <a:rPr lang="en-GB" dirty="0" err="1"/>
              <a:t>processo</a:t>
            </a:r>
            <a:r>
              <a:rPr lang="en-GB" dirty="0"/>
              <a:t> de Inovação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tradicional</a:t>
            </a:r>
            <a:r>
              <a:rPr lang="en-GB" dirty="0"/>
              <a:t> </a:t>
            </a:r>
            <a:r>
              <a:rPr lang="en-GB" dirty="0" err="1"/>
              <a:t>onde</a:t>
            </a:r>
            <a:r>
              <a:rPr lang="en-GB" dirty="0"/>
              <a:t> </a:t>
            </a:r>
            <a:r>
              <a:rPr lang="en-GB" dirty="0" err="1"/>
              <a:t>tudo</a:t>
            </a:r>
            <a:r>
              <a:rPr lang="en-GB" dirty="0"/>
              <a:t> </a:t>
            </a:r>
            <a:r>
              <a:rPr lang="en-GB" dirty="0" err="1"/>
              <a:t>acontece</a:t>
            </a:r>
            <a:r>
              <a:rPr lang="en-GB" dirty="0"/>
              <a:t> dentro das </a:t>
            </a:r>
            <a:r>
              <a:rPr lang="en-GB" dirty="0" err="1"/>
              <a:t>fornteiras</a:t>
            </a:r>
            <a:r>
              <a:rPr lang="en-GB" dirty="0"/>
              <a:t> da </a:t>
            </a:r>
            <a:r>
              <a:rPr lang="en-GB" dirty="0" err="1"/>
              <a:t>mesma</a:t>
            </a:r>
            <a:r>
              <a:rPr lang="en-GB" dirty="0"/>
              <a:t> </a:t>
            </a:r>
            <a:r>
              <a:rPr lang="en-GB" dirty="0" err="1"/>
              <a:t>empresa</a:t>
            </a:r>
            <a:r>
              <a:rPr lang="en-GB" dirty="0"/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Contudo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fatores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levaram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erosão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Inovação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fechada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mobilidade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disponibilidade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epessoas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altamente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qualificadas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quantidades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conhecimento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geradas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 dos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laboratórios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trocavam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levavam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conheicmento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conhecimento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entidades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Outro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fator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aparecimento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capital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risco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investido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incipientes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 Elevado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risco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fora das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start-ups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adicionalmente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possibilidade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tecnologias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vindas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 a das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através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spin-offs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licenciamento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fornecedores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exmeplo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Inovação.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eficácia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eficiência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Inovação: por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pesquisa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I6D for a da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tb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através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copperação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fornecedores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competidores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valor para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Daqui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gerou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Inovação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fora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scope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negócio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licensing da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tecnologia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PT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655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Alguns</a:t>
            </a:r>
            <a:r>
              <a:rPr lang="en-GB" dirty="0"/>
              <a:t> </a:t>
            </a:r>
            <a:r>
              <a:rPr lang="en-GB" dirty="0" err="1"/>
              <a:t>exemplos</a:t>
            </a:r>
            <a:r>
              <a:rPr lang="en-GB" dirty="0"/>
              <a:t> de Inovação </a:t>
            </a:r>
            <a:r>
              <a:rPr lang="en-GB" dirty="0" err="1"/>
              <a:t>fechada</a:t>
            </a:r>
            <a:r>
              <a:rPr lang="en-GB" dirty="0"/>
              <a:t> de </a:t>
            </a:r>
            <a:r>
              <a:rPr lang="en-GB" dirty="0" err="1"/>
              <a:t>sucesso</a:t>
            </a:r>
            <a:r>
              <a:rPr lang="en-GB" dirty="0"/>
              <a:t>:</a:t>
            </a:r>
          </a:p>
          <a:p>
            <a:r>
              <a:rPr lang="en-GB" dirty="0"/>
              <a:t>A coca cola – a </a:t>
            </a:r>
            <a:r>
              <a:rPr lang="en-GB" dirty="0" err="1"/>
              <a:t>receita</a:t>
            </a:r>
            <a:r>
              <a:rPr lang="en-GB" dirty="0"/>
              <a:t> </a:t>
            </a:r>
            <a:r>
              <a:rPr lang="en-GB" dirty="0" err="1"/>
              <a:t>foi</a:t>
            </a:r>
            <a:r>
              <a:rPr lang="en-GB" dirty="0"/>
              <a:t> </a:t>
            </a:r>
            <a:r>
              <a:rPr lang="en-GB" dirty="0" err="1"/>
              <a:t>desenvolvida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empresa</a:t>
            </a:r>
            <a:r>
              <a:rPr lang="en-GB" dirty="0"/>
              <a:t> é </a:t>
            </a:r>
            <a:r>
              <a:rPr lang="en-GB" dirty="0" err="1"/>
              <a:t>vendida</a:t>
            </a:r>
            <a:r>
              <a:rPr lang="en-GB" dirty="0"/>
              <a:t> pela </a:t>
            </a:r>
            <a:r>
              <a:rPr lang="en-GB" dirty="0" err="1"/>
              <a:t>empresa</a:t>
            </a:r>
            <a:r>
              <a:rPr lang="en-GB" dirty="0"/>
              <a:t>  </a:t>
            </a:r>
            <a:r>
              <a:rPr lang="en-GB" dirty="0" err="1"/>
              <a:t>emais</a:t>
            </a:r>
            <a:r>
              <a:rPr lang="en-GB" dirty="0"/>
              <a:t> </a:t>
            </a:r>
            <a:r>
              <a:rPr lang="en-GB" dirty="0" err="1"/>
              <a:t>ninguém</a:t>
            </a:r>
            <a:r>
              <a:rPr lang="en-GB" dirty="0"/>
              <a:t> a </a:t>
            </a:r>
            <a:r>
              <a:rPr lang="en-GB" dirty="0" err="1"/>
              <a:t>conhece</a:t>
            </a:r>
            <a:endParaRPr lang="en-GB" dirty="0"/>
          </a:p>
          <a:p>
            <a:r>
              <a:rPr lang="en-GB" dirty="0"/>
              <a:t>A </a:t>
            </a:r>
            <a:r>
              <a:rPr lang="en-GB" dirty="0" err="1"/>
              <a:t>walt</a:t>
            </a:r>
            <a:r>
              <a:rPr lang="en-GB" dirty="0"/>
              <a:t> </a:t>
            </a:r>
            <a:r>
              <a:rPr lang="en-GB" dirty="0" err="1"/>
              <a:t>dysney</a:t>
            </a:r>
            <a:r>
              <a:rPr lang="en-GB" dirty="0"/>
              <a:t> que </a:t>
            </a:r>
            <a:r>
              <a:rPr lang="en-GB" dirty="0" err="1"/>
              <a:t>começou</a:t>
            </a:r>
            <a:r>
              <a:rPr lang="en-GB" dirty="0"/>
              <a:t> por ser um studio de </a:t>
            </a:r>
            <a:r>
              <a:rPr lang="en-GB" dirty="0" err="1"/>
              <a:t>animação</a:t>
            </a:r>
            <a:r>
              <a:rPr lang="en-GB" dirty="0"/>
              <a:t> </a:t>
            </a:r>
            <a:r>
              <a:rPr lang="en-GB" dirty="0" err="1"/>
              <a:t>pequeno</a:t>
            </a:r>
            <a:r>
              <a:rPr lang="en-GB" dirty="0"/>
              <a:t> e </a:t>
            </a:r>
            <a:r>
              <a:rPr lang="en-GB" dirty="0" err="1"/>
              <a:t>fechado</a:t>
            </a:r>
            <a:r>
              <a:rPr lang="en-GB" dirty="0"/>
              <a:t> que </a:t>
            </a:r>
            <a:r>
              <a:rPr lang="en-GB" dirty="0" err="1"/>
              <a:t>desenvolvia</a:t>
            </a:r>
            <a:r>
              <a:rPr lang="en-GB" dirty="0"/>
              <a:t> e </a:t>
            </a:r>
            <a:r>
              <a:rPr lang="en-GB" dirty="0" err="1"/>
              <a:t>distribuia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seus</a:t>
            </a:r>
            <a:r>
              <a:rPr lang="en-GB" dirty="0"/>
              <a:t> </a:t>
            </a:r>
            <a:r>
              <a:rPr lang="en-GB" dirty="0" err="1"/>
              <a:t>prórpios</a:t>
            </a:r>
            <a:r>
              <a:rPr lang="en-GB" dirty="0"/>
              <a:t> </a:t>
            </a:r>
            <a:r>
              <a:rPr lang="en-GB" dirty="0" err="1"/>
              <a:t>conteúdos</a:t>
            </a:r>
            <a:r>
              <a:rPr lang="en-GB" dirty="0"/>
              <a:t> e que agora </a:t>
            </a:r>
            <a:r>
              <a:rPr lang="en-GB" dirty="0" err="1"/>
              <a:t>passou</a:t>
            </a:r>
            <a:r>
              <a:rPr lang="en-GB" dirty="0"/>
              <a:t> a Inovação </a:t>
            </a:r>
            <a:r>
              <a:rPr lang="en-GB" dirty="0" err="1"/>
              <a:t>aberta</a:t>
            </a:r>
            <a:r>
              <a:rPr lang="en-GB" dirty="0"/>
              <a:t> com as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recentes</a:t>
            </a:r>
            <a:r>
              <a:rPr lang="en-GB" dirty="0"/>
              <a:t> </a:t>
            </a:r>
            <a:r>
              <a:rPr lang="en-GB" dirty="0" err="1"/>
              <a:t>aquisições</a:t>
            </a:r>
            <a:r>
              <a:rPr lang="en-GB" dirty="0"/>
              <a:t> de outros </a:t>
            </a:r>
            <a:r>
              <a:rPr lang="en-GB" dirty="0" err="1"/>
              <a:t>estúdios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a </a:t>
            </a:r>
            <a:r>
              <a:rPr lang="en-GB" dirty="0" err="1"/>
              <a:t>pixar</a:t>
            </a:r>
            <a:endParaRPr lang="en-GB" dirty="0"/>
          </a:p>
          <a:p>
            <a:r>
              <a:rPr lang="en-GB" dirty="0"/>
              <a:t>E </a:t>
            </a:r>
            <a:r>
              <a:rPr lang="en-GB" dirty="0" err="1"/>
              <a:t>em</a:t>
            </a:r>
            <a:r>
              <a:rPr lang="en-GB" dirty="0"/>
              <a:t> Portugal tb </a:t>
            </a:r>
            <a:r>
              <a:rPr lang="en-GB" dirty="0" err="1"/>
              <a:t>temos</a:t>
            </a:r>
            <a:r>
              <a:rPr lang="en-GB" dirty="0"/>
              <a:t> </a:t>
            </a:r>
            <a:r>
              <a:rPr lang="en-GB" dirty="0" err="1"/>
              <a:t>exemplos</a:t>
            </a:r>
            <a:r>
              <a:rPr lang="en-GB" dirty="0"/>
              <a:t>, </a:t>
            </a:r>
            <a:r>
              <a:rPr lang="en-GB" dirty="0" err="1"/>
              <a:t>como</a:t>
            </a:r>
            <a:r>
              <a:rPr lang="en-GB" dirty="0"/>
              <a:t> por </a:t>
            </a:r>
            <a:r>
              <a:rPr lang="en-GB" dirty="0" err="1"/>
              <a:t>exmeplo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pastéis</a:t>
            </a:r>
            <a:r>
              <a:rPr lang="en-GB" dirty="0"/>
              <a:t> de </a:t>
            </a:r>
            <a:r>
              <a:rPr lang="en-GB" dirty="0" err="1"/>
              <a:t>belem</a:t>
            </a:r>
            <a:r>
              <a:rPr lang="en-GB" dirty="0"/>
              <a:t> </a:t>
            </a:r>
            <a:r>
              <a:rPr lang="en-GB" dirty="0" err="1"/>
              <a:t>cuja</a:t>
            </a:r>
            <a:r>
              <a:rPr lang="en-GB" dirty="0"/>
              <a:t> </a:t>
            </a:r>
            <a:r>
              <a:rPr lang="en-GB" dirty="0" err="1"/>
              <a:t>receita</a:t>
            </a:r>
            <a:r>
              <a:rPr lang="en-GB" dirty="0"/>
              <a:t> é secreta e </a:t>
            </a:r>
            <a:r>
              <a:rPr lang="en-GB" dirty="0" err="1"/>
              <a:t>apenas</a:t>
            </a:r>
            <a:r>
              <a:rPr lang="en-GB" dirty="0"/>
              <a:t> </a:t>
            </a:r>
            <a:r>
              <a:rPr lang="en-GB" dirty="0" err="1"/>
              <a:t>vendida</a:t>
            </a:r>
            <a:r>
              <a:rPr lang="en-GB" dirty="0"/>
              <a:t> por </a:t>
            </a:r>
            <a:r>
              <a:rPr lang="en-GB" dirty="0" err="1"/>
              <a:t>eles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696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Na Inovação </a:t>
            </a:r>
            <a:r>
              <a:rPr lang="en-US" dirty="0" err="1"/>
              <a:t>aberta</a:t>
            </a:r>
            <a:r>
              <a:rPr lang="en-US" dirty="0"/>
              <a:t> </a:t>
            </a:r>
            <a:r>
              <a:rPr lang="en-US" dirty="0" err="1"/>
              <a:t>temos</a:t>
            </a:r>
            <a:r>
              <a:rPr lang="en-US" dirty="0"/>
              <a:t> por </a:t>
            </a:r>
            <a:r>
              <a:rPr lang="en-US" dirty="0" err="1"/>
              <a:t>exemplo</a:t>
            </a:r>
            <a:r>
              <a:rPr lang="en-US" dirty="0"/>
              <a:t> a summer set boats, de um gestor </a:t>
            </a:r>
            <a:r>
              <a:rPr lang="en-US" dirty="0" err="1"/>
              <a:t>portugues</a:t>
            </a:r>
            <a:r>
              <a:rPr lang="en-US" dirty="0"/>
              <a:t> que </a:t>
            </a:r>
            <a:r>
              <a:rPr lang="en-US" dirty="0" err="1"/>
              <a:t>durante</a:t>
            </a:r>
            <a:r>
              <a:rPr lang="en-US" dirty="0"/>
              <a:t>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 </a:t>
            </a:r>
            <a:r>
              <a:rPr lang="en-US" dirty="0" err="1"/>
              <a:t>decidiu</a:t>
            </a:r>
            <a:r>
              <a:rPr lang="en-US" dirty="0"/>
              <a:t> </a:t>
            </a:r>
            <a:r>
              <a:rPr lang="en-US" dirty="0" err="1"/>
              <a:t>partilhar</a:t>
            </a:r>
            <a:r>
              <a:rPr lang="en-US" dirty="0"/>
              <a:t> 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seus</a:t>
            </a:r>
            <a:r>
              <a:rPr lang="en-US" dirty="0"/>
              <a:t> </a:t>
            </a:r>
            <a:r>
              <a:rPr lang="en-US" dirty="0" err="1"/>
              <a:t>clientes</a:t>
            </a:r>
            <a:r>
              <a:rPr lang="en-US" dirty="0"/>
              <a:t> a </a:t>
            </a:r>
            <a:r>
              <a:rPr lang="en-US" dirty="0" err="1"/>
              <a:t>produção</a:t>
            </a:r>
            <a:r>
              <a:rPr lang="en-US" dirty="0"/>
              <a:t> dos </a:t>
            </a:r>
            <a:r>
              <a:rPr lang="en-US" dirty="0" err="1"/>
              <a:t>barcos</a:t>
            </a:r>
            <a:r>
              <a:rPr lang="en-US" dirty="0"/>
              <a:t>, </a:t>
            </a:r>
            <a:r>
              <a:rPr lang="en-US" dirty="0" err="1"/>
              <a:t>dando</a:t>
            </a:r>
            <a:r>
              <a:rPr lang="en-US" dirty="0"/>
              <a:t> a </a:t>
            </a:r>
            <a:r>
              <a:rPr lang="en-US" dirty="0" err="1"/>
              <a:t>oportunidade</a:t>
            </a:r>
            <a:r>
              <a:rPr lang="en-US" dirty="0"/>
              <a:t> </a:t>
            </a:r>
            <a:r>
              <a:rPr lang="en-US" dirty="0" err="1"/>
              <a:t>assim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clients de </a:t>
            </a:r>
            <a:r>
              <a:rPr lang="en-US" dirty="0" err="1"/>
              <a:t>eles</a:t>
            </a:r>
            <a:r>
              <a:rPr lang="en-US" dirty="0"/>
              <a:t> </a:t>
            </a:r>
            <a:r>
              <a:rPr lang="en-US" dirty="0" err="1"/>
              <a:t>próprios</a:t>
            </a:r>
            <a:r>
              <a:rPr lang="en-US" dirty="0"/>
              <a:t> </a:t>
            </a:r>
            <a:r>
              <a:rPr lang="en-US" dirty="0" err="1"/>
              <a:t>participarem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customização</a:t>
            </a:r>
            <a:r>
              <a:rPr lang="en-US" dirty="0"/>
              <a:t> dos </a:t>
            </a:r>
            <a:r>
              <a:rPr lang="en-US" dirty="0" err="1"/>
              <a:t>seus</a:t>
            </a:r>
            <a:r>
              <a:rPr lang="en-US" dirty="0"/>
              <a:t> </a:t>
            </a:r>
            <a:r>
              <a:rPr lang="en-US" dirty="0" err="1"/>
              <a:t>barcos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tempo real.</a:t>
            </a:r>
          </a:p>
          <a:p>
            <a:r>
              <a:rPr lang="en-US" dirty="0"/>
              <a:t>A Lego que </a:t>
            </a:r>
            <a:r>
              <a:rPr lang="en-US" dirty="0" err="1"/>
              <a:t>há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anos</a:t>
            </a:r>
            <a:r>
              <a:rPr lang="en-US" dirty="0"/>
              <a:t> </a:t>
            </a:r>
            <a:r>
              <a:rPr lang="en-US" dirty="0" err="1"/>
              <a:t>pertia</a:t>
            </a:r>
            <a:r>
              <a:rPr lang="en-US" dirty="0"/>
              <a:t> que a </a:t>
            </a:r>
            <a:r>
              <a:rPr lang="en-US" dirty="0" err="1"/>
              <a:t>spessoas</a:t>
            </a:r>
            <a:r>
              <a:rPr lang="en-US" dirty="0"/>
              <a:t> </a:t>
            </a:r>
            <a:r>
              <a:rPr lang="en-US" dirty="0" err="1"/>
              <a:t>imaginassem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mundo</a:t>
            </a:r>
            <a:r>
              <a:rPr lang="en-US" dirty="0"/>
              <a:t> ideal e que </a:t>
            </a:r>
            <a:r>
              <a:rPr lang="en-US" dirty="0" err="1"/>
              <a:t>depois</a:t>
            </a:r>
            <a:r>
              <a:rPr lang="en-US" dirty="0"/>
              <a:t> a </a:t>
            </a:r>
            <a:r>
              <a:rPr lang="en-US" dirty="0" err="1"/>
              <a:t>lego</a:t>
            </a:r>
            <a:r>
              <a:rPr lang="en-US" dirty="0"/>
              <a:t> </a:t>
            </a:r>
            <a:r>
              <a:rPr lang="en-US" dirty="0" err="1"/>
              <a:t>desenhava</a:t>
            </a:r>
            <a:r>
              <a:rPr lang="en-US" dirty="0"/>
              <a:t> as </a:t>
            </a:r>
            <a:r>
              <a:rPr lang="en-US" dirty="0" err="1"/>
              <a:t>peças</a:t>
            </a:r>
            <a:r>
              <a:rPr lang="en-US" dirty="0"/>
              <a:t> </a:t>
            </a:r>
            <a:r>
              <a:rPr lang="en-US" dirty="0" err="1"/>
              <a:t>necessárias</a:t>
            </a:r>
            <a:r>
              <a:rPr lang="en-US" dirty="0"/>
              <a:t> para construer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mundo</a:t>
            </a:r>
            <a:r>
              <a:rPr lang="en-US" dirty="0"/>
              <a:t> e </a:t>
            </a:r>
            <a:r>
              <a:rPr lang="en-US" dirty="0" err="1"/>
              <a:t>enviava</a:t>
            </a:r>
            <a:r>
              <a:rPr lang="en-US" dirty="0"/>
              <a:t> para casa.</a:t>
            </a:r>
          </a:p>
          <a:p>
            <a:r>
              <a:rPr lang="en-US" dirty="0" err="1"/>
              <a:t>Em</a:t>
            </a:r>
            <a:r>
              <a:rPr lang="en-US" dirty="0"/>
              <a:t> Portugal tb </a:t>
            </a:r>
            <a:r>
              <a:rPr lang="en-US" dirty="0" err="1"/>
              <a:t>há</a:t>
            </a:r>
            <a:r>
              <a:rPr lang="en-US" dirty="0"/>
              <a:t> </a:t>
            </a:r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exemplos</a:t>
            </a:r>
            <a:r>
              <a:rPr lang="en-US" dirty="0"/>
              <a:t> de Inovação </a:t>
            </a:r>
            <a:r>
              <a:rPr lang="en-US" dirty="0" err="1"/>
              <a:t>aberta</a:t>
            </a:r>
            <a:r>
              <a:rPr lang="en-US" dirty="0"/>
              <a:t> 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as </a:t>
            </a:r>
            <a:r>
              <a:rPr lang="en-US" dirty="0" err="1"/>
              <a:t>empresas</a:t>
            </a:r>
            <a:r>
              <a:rPr lang="en-US" dirty="0"/>
              <a:t> de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setores</a:t>
            </a:r>
            <a:r>
              <a:rPr lang="en-US" dirty="0"/>
              <a:t> </a:t>
            </a:r>
            <a:r>
              <a:rPr lang="en-US" dirty="0" err="1"/>
              <a:t>procuram</a:t>
            </a:r>
            <a:r>
              <a:rPr lang="en-US" dirty="0"/>
              <a:t> as </a:t>
            </a:r>
            <a:r>
              <a:rPr lang="en-US" dirty="0" err="1"/>
              <a:t>universidades</a:t>
            </a:r>
            <a:r>
              <a:rPr lang="en-US" dirty="0"/>
              <a:t> para </a:t>
            </a:r>
            <a:r>
              <a:rPr lang="en-US" dirty="0" err="1"/>
              <a:t>colaborarem</a:t>
            </a:r>
            <a:r>
              <a:rPr lang="en-US" dirty="0"/>
              <a:t> no </a:t>
            </a:r>
            <a:r>
              <a:rPr lang="en-US" dirty="0" err="1"/>
              <a:t>desenvolvimento</a:t>
            </a:r>
            <a:r>
              <a:rPr lang="en-US" dirty="0"/>
              <a:t> de </a:t>
            </a:r>
            <a:r>
              <a:rPr lang="en-US" dirty="0" err="1"/>
              <a:t>produtos</a:t>
            </a:r>
            <a:r>
              <a:rPr lang="en-US" dirty="0"/>
              <a:t> e </a:t>
            </a:r>
            <a:r>
              <a:rPr lang="en-US" dirty="0" err="1"/>
              <a:t>serviços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 para </a:t>
            </a:r>
            <a:r>
              <a:rPr lang="en-US" dirty="0" err="1"/>
              <a:t>desenvolver</a:t>
            </a:r>
            <a:r>
              <a:rPr lang="en-US" dirty="0"/>
              <a:t> algo </a:t>
            </a:r>
            <a:r>
              <a:rPr lang="en-US" dirty="0" err="1"/>
              <a:t>completamente</a:t>
            </a:r>
            <a:r>
              <a:rPr lang="en-US" dirty="0"/>
              <a:t> novo para resolver </a:t>
            </a:r>
            <a:r>
              <a:rPr lang="en-US" dirty="0" err="1"/>
              <a:t>problemas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especificos</a:t>
            </a:r>
            <a:r>
              <a:rPr lang="en-US" dirty="0"/>
              <a:t> do mercado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entrão</a:t>
            </a:r>
            <a:r>
              <a:rPr lang="en-US" dirty="0"/>
              <a:t> </a:t>
            </a:r>
            <a:r>
              <a:rPr lang="en-US" dirty="0" err="1"/>
              <a:t>licenciam</a:t>
            </a:r>
            <a:r>
              <a:rPr lang="en-US" dirty="0"/>
              <a:t> as </a:t>
            </a:r>
            <a:r>
              <a:rPr lang="en-US" dirty="0" err="1"/>
              <a:t>tecnologias</a:t>
            </a:r>
            <a:r>
              <a:rPr lang="en-US" dirty="0"/>
              <a:t> das </a:t>
            </a:r>
            <a:r>
              <a:rPr lang="en-US" dirty="0" err="1"/>
              <a:t>universidades</a:t>
            </a:r>
            <a:r>
              <a:rPr lang="en-US" dirty="0"/>
              <a:t> para </a:t>
            </a:r>
            <a:r>
              <a:rPr lang="en-US" dirty="0" err="1"/>
              <a:t>irem</a:t>
            </a:r>
            <a:r>
              <a:rPr lang="en-US" dirty="0"/>
              <a:t> </a:t>
            </a:r>
            <a:r>
              <a:rPr lang="en-US" dirty="0" err="1"/>
              <a:t>prototipar</a:t>
            </a:r>
            <a:r>
              <a:rPr lang="en-US" dirty="0"/>
              <a:t> e </a:t>
            </a:r>
            <a:r>
              <a:rPr lang="en-US" dirty="0" err="1"/>
              <a:t>comercializar</a:t>
            </a:r>
            <a:r>
              <a:rPr lang="en-US" dirty="0"/>
              <a:t>. A Galp é um </a:t>
            </a:r>
            <a:r>
              <a:rPr lang="en-US" dirty="0" err="1"/>
              <a:t>exemplo</a:t>
            </a:r>
            <a:r>
              <a:rPr lang="en-US" dirty="0"/>
              <a:t> de </a:t>
            </a:r>
            <a:r>
              <a:rPr lang="en-US" dirty="0" err="1"/>
              <a:t>inovação</a:t>
            </a:r>
            <a:r>
              <a:rPr lang="en-US" dirty="0"/>
              <a:t> </a:t>
            </a:r>
            <a:r>
              <a:rPr lang="en-US" dirty="0" err="1"/>
              <a:t>aberta</a:t>
            </a:r>
            <a:r>
              <a:rPr lang="en-US" dirty="0"/>
              <a:t> no que </a:t>
            </a:r>
            <a:r>
              <a:rPr lang="en-US" dirty="0" err="1"/>
              <a:t>diz</a:t>
            </a:r>
            <a:r>
              <a:rPr lang="en-US" dirty="0"/>
              <a:t> </a:t>
            </a:r>
            <a:r>
              <a:rPr lang="en-US" dirty="0" err="1"/>
              <a:t>respeito</a:t>
            </a:r>
            <a:r>
              <a:rPr lang="en-US" dirty="0"/>
              <a:t> à </a:t>
            </a:r>
            <a:r>
              <a:rPr lang="en-US" dirty="0" err="1"/>
              <a:t>garrafa</a:t>
            </a:r>
            <a:r>
              <a:rPr lang="en-US" dirty="0"/>
              <a:t> </a:t>
            </a:r>
            <a:r>
              <a:rPr lang="en-US" dirty="0" err="1"/>
              <a:t>pluma</a:t>
            </a:r>
            <a:r>
              <a:rPr lang="en-US" dirty="0"/>
              <a:t>, </a:t>
            </a:r>
            <a:r>
              <a:rPr lang="en-US" dirty="0" err="1"/>
              <a:t>aquelas</a:t>
            </a:r>
            <a:r>
              <a:rPr lang="en-US" dirty="0"/>
              <a:t> </a:t>
            </a:r>
            <a:r>
              <a:rPr lang="en-US" dirty="0" err="1"/>
              <a:t>garrafas</a:t>
            </a:r>
            <a:r>
              <a:rPr lang="en-US" dirty="0"/>
              <a:t> de gas super </a:t>
            </a:r>
            <a:r>
              <a:rPr lang="en-US" dirty="0" err="1"/>
              <a:t>leves</a:t>
            </a:r>
            <a:r>
              <a:rPr lang="en-US" dirty="0"/>
              <a:t>. O </a:t>
            </a:r>
            <a:r>
              <a:rPr lang="en-US" dirty="0" err="1"/>
              <a:t>maior</a:t>
            </a:r>
            <a:r>
              <a:rPr lang="en-US" dirty="0"/>
              <a:t> volume de </a:t>
            </a:r>
            <a:r>
              <a:rPr lang="en-US" dirty="0" err="1"/>
              <a:t>negócio</a:t>
            </a:r>
            <a:r>
              <a:rPr lang="en-US" dirty="0"/>
              <a:t> da Galp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combustíveis</a:t>
            </a:r>
            <a:r>
              <a:rPr lang="en-US" dirty="0"/>
              <a:t> dos </a:t>
            </a:r>
            <a:r>
              <a:rPr lang="en-US" dirty="0" err="1"/>
              <a:t>carros</a:t>
            </a:r>
            <a:r>
              <a:rPr lang="en-US" dirty="0"/>
              <a:t>; </a:t>
            </a:r>
            <a:r>
              <a:rPr lang="en-US" dirty="0" err="1"/>
              <a:t>contudo</a:t>
            </a:r>
            <a:r>
              <a:rPr lang="en-US" dirty="0"/>
              <a:t> </a:t>
            </a:r>
            <a:r>
              <a:rPr lang="en-US" dirty="0" err="1"/>
              <a:t>ainda</a:t>
            </a:r>
            <a:r>
              <a:rPr lang="en-US" dirty="0"/>
              <a:t> é </a:t>
            </a:r>
            <a:r>
              <a:rPr lang="en-US" dirty="0" err="1"/>
              <a:t>signficativo</a:t>
            </a:r>
            <a:r>
              <a:rPr lang="en-US" dirty="0"/>
              <a:t> o </a:t>
            </a:r>
            <a:r>
              <a:rPr lang="en-US" dirty="0" err="1"/>
              <a:t>numero</a:t>
            </a:r>
            <a:r>
              <a:rPr lang="en-US" dirty="0"/>
              <a:t> de </a:t>
            </a:r>
            <a:r>
              <a:rPr lang="en-US" dirty="0" err="1"/>
              <a:t>pessoas</a:t>
            </a:r>
            <a:r>
              <a:rPr lang="en-US" dirty="0"/>
              <a:t> que </a:t>
            </a:r>
            <a:r>
              <a:rPr lang="en-US" dirty="0" err="1"/>
              <a:t>compra</a:t>
            </a:r>
            <a:r>
              <a:rPr lang="en-US" dirty="0"/>
              <a:t> </a:t>
            </a:r>
            <a:r>
              <a:rPr lang="en-US" dirty="0" err="1"/>
              <a:t>gás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bilhas</a:t>
            </a:r>
            <a:r>
              <a:rPr lang="en-US" dirty="0"/>
              <a:t> </a:t>
            </a:r>
            <a:r>
              <a:rPr lang="en-US" dirty="0" err="1"/>
              <a:t>sendo</a:t>
            </a:r>
            <a:r>
              <a:rPr lang="en-US" dirty="0"/>
              <a:t> que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pessoas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mairitamente</a:t>
            </a:r>
            <a:r>
              <a:rPr lang="en-US" dirty="0"/>
              <a:t> as </a:t>
            </a:r>
            <a:r>
              <a:rPr lang="en-US" dirty="0" err="1"/>
              <a:t>pessoas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idosas</a:t>
            </a:r>
            <a:r>
              <a:rPr lang="en-US" dirty="0"/>
              <a:t> e/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desfavorecidas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quais</a:t>
            </a:r>
            <a:r>
              <a:rPr lang="en-US" dirty="0"/>
              <a:t> era </a:t>
            </a:r>
            <a:r>
              <a:rPr lang="en-US" dirty="0" err="1"/>
              <a:t>dificil</a:t>
            </a:r>
            <a:r>
              <a:rPr lang="en-US" dirty="0"/>
              <a:t> transporter as </a:t>
            </a:r>
            <a:r>
              <a:rPr lang="en-US" dirty="0" err="1"/>
              <a:t>bilhas</a:t>
            </a:r>
            <a:r>
              <a:rPr lang="en-US" dirty="0"/>
              <a:t> de </a:t>
            </a:r>
            <a:r>
              <a:rPr lang="en-US" dirty="0" err="1"/>
              <a:t>gás</a:t>
            </a:r>
            <a:r>
              <a:rPr lang="en-US" dirty="0"/>
              <a:t>. </a:t>
            </a:r>
            <a:r>
              <a:rPr lang="en-US" dirty="0" err="1"/>
              <a:t>Então</a:t>
            </a:r>
            <a:r>
              <a:rPr lang="en-US" dirty="0"/>
              <a:t> a Galp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com a Univ. do Minho e de Lisboa de forma a que fosse </a:t>
            </a:r>
            <a:r>
              <a:rPr lang="en-US" dirty="0" err="1"/>
              <a:t>desenvolvido</a:t>
            </a:r>
            <a:r>
              <a:rPr lang="en-US" dirty="0"/>
              <a:t> um material </a:t>
            </a:r>
            <a:r>
              <a:rPr lang="en-US" dirty="0" err="1"/>
              <a:t>leve</a:t>
            </a:r>
            <a:r>
              <a:rPr lang="en-US" dirty="0"/>
              <a:t> que </a:t>
            </a:r>
            <a:r>
              <a:rPr lang="en-US" dirty="0" err="1"/>
              <a:t>permitisse</a:t>
            </a:r>
            <a:r>
              <a:rPr lang="en-US" dirty="0"/>
              <a:t> </a:t>
            </a:r>
            <a:r>
              <a:rPr lang="en-US" dirty="0" err="1"/>
              <a:t>desenhar</a:t>
            </a:r>
            <a:r>
              <a:rPr lang="en-US" dirty="0"/>
              <a:t> </a:t>
            </a:r>
            <a:r>
              <a:rPr lang="en-US" dirty="0" err="1"/>
              <a:t>bilhas</a:t>
            </a:r>
            <a:r>
              <a:rPr lang="en-US" dirty="0"/>
              <a:t> de </a:t>
            </a:r>
            <a:r>
              <a:rPr lang="en-US" dirty="0" err="1"/>
              <a:t>gás</a:t>
            </a:r>
            <a:r>
              <a:rPr lang="en-US" dirty="0"/>
              <a:t> </a:t>
            </a:r>
            <a:r>
              <a:rPr lang="en-US" dirty="0" err="1"/>
              <a:t>leves</a:t>
            </a:r>
            <a:r>
              <a:rPr lang="en-US" dirty="0"/>
              <a:t>. E </a:t>
            </a:r>
            <a:r>
              <a:rPr lang="en-US" dirty="0" err="1"/>
              <a:t>daí</a:t>
            </a:r>
            <a:r>
              <a:rPr lang="en-US" dirty="0"/>
              <a:t> </a:t>
            </a:r>
            <a:r>
              <a:rPr lang="en-US" dirty="0" err="1"/>
              <a:t>nasceu</a:t>
            </a:r>
            <a:r>
              <a:rPr lang="en-US" dirty="0"/>
              <a:t> a </a:t>
            </a:r>
            <a:r>
              <a:rPr lang="en-US" dirty="0" err="1"/>
              <a:t>Pluma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LEGO - The ‘open’ in open innovation can reveal itself in a number of ways. For example, it can refer to overcoming the “not invented here” syndrome by welcoming external input.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Openness is “outside in” when it makes greater use of external brainpower for its innovations. There is also another kind of openness in which a company opens up its ideas and technologies to be used by other companies, even competitors.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Lego </a:t>
            </a:r>
            <a:r>
              <a:rPr lang="en-US" dirty="0" err="1"/>
              <a:t>Mindstorms</a:t>
            </a:r>
            <a:r>
              <a:rPr lang="en-US" dirty="0"/>
              <a:t> is a classic example of the “outside in” open innovation model where the company has allowed customers to create designs.</a:t>
            </a:r>
          </a:p>
          <a:p>
            <a:endParaRPr lang="en-US" dirty="0"/>
          </a:p>
          <a:p>
            <a:r>
              <a:rPr lang="en-US" dirty="0"/>
              <a:t>GALP PLUMA – designed</a:t>
            </a:r>
            <a:r>
              <a:rPr lang="en-US" baseline="0" dirty="0"/>
              <a:t> by </a:t>
            </a:r>
            <a:r>
              <a:rPr lang="en-US" baseline="0" dirty="0" err="1"/>
              <a:t>portuguese</a:t>
            </a:r>
            <a:r>
              <a:rPr lang="en-US" baseline="0" dirty="0"/>
              <a:t> to the Portuguese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100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Outro </a:t>
            </a:r>
            <a:r>
              <a:rPr lang="en-GB" dirty="0" err="1"/>
              <a:t>exemplo</a:t>
            </a:r>
            <a:r>
              <a:rPr lang="en-GB" dirty="0"/>
              <a:t> de </a:t>
            </a:r>
            <a:r>
              <a:rPr lang="en-GB" dirty="0" err="1"/>
              <a:t>inovação</a:t>
            </a:r>
            <a:r>
              <a:rPr lang="en-GB" dirty="0"/>
              <a:t> </a:t>
            </a:r>
            <a:r>
              <a:rPr lang="en-GB" dirty="0" err="1"/>
              <a:t>aberta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as </a:t>
            </a:r>
            <a:r>
              <a:rPr lang="en-GB" dirty="0" err="1"/>
              <a:t>microfactories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laboratórios</a:t>
            </a:r>
            <a:r>
              <a:rPr lang="en-GB" dirty="0"/>
              <a:t> </a:t>
            </a:r>
            <a:r>
              <a:rPr lang="en-GB" dirty="0" err="1"/>
              <a:t>colaborativos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de co-</a:t>
            </a:r>
            <a:r>
              <a:rPr lang="en-GB" dirty="0" err="1"/>
              <a:t>criação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que as </a:t>
            </a:r>
            <a:r>
              <a:rPr lang="en-GB" dirty="0" err="1"/>
              <a:t>empresas</a:t>
            </a:r>
            <a:r>
              <a:rPr lang="en-GB" dirty="0"/>
              <a:t> </a:t>
            </a:r>
            <a:r>
              <a:rPr lang="en-GB" dirty="0" err="1"/>
              <a:t>abrem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seus</a:t>
            </a:r>
            <a:r>
              <a:rPr lang="en-GB" dirty="0"/>
              <a:t> </a:t>
            </a:r>
            <a:r>
              <a:rPr lang="en-GB" dirty="0" err="1"/>
              <a:t>espaços</a:t>
            </a:r>
            <a:r>
              <a:rPr lang="en-GB" dirty="0"/>
              <a:t> a </a:t>
            </a:r>
            <a:r>
              <a:rPr lang="en-GB" dirty="0" err="1"/>
              <a:t>inventores</a:t>
            </a:r>
            <a:r>
              <a:rPr lang="en-GB" dirty="0"/>
              <a:t>/Universidade </a:t>
            </a:r>
            <a:r>
              <a:rPr lang="en-GB" dirty="0" err="1"/>
              <a:t>externas</a:t>
            </a:r>
            <a:r>
              <a:rPr lang="en-GB" dirty="0"/>
              <a:t> para </a:t>
            </a:r>
            <a:r>
              <a:rPr lang="en-GB" dirty="0" err="1"/>
              <a:t>irem</a:t>
            </a:r>
            <a:r>
              <a:rPr lang="en-GB" dirty="0"/>
              <a:t> </a:t>
            </a:r>
            <a:r>
              <a:rPr lang="en-GB" dirty="0" err="1"/>
              <a:t>trabalhar</a:t>
            </a:r>
            <a:r>
              <a:rPr lang="en-GB" dirty="0"/>
              <a:t> </a:t>
            </a:r>
            <a:r>
              <a:rPr lang="en-GB" dirty="0" err="1"/>
              <a:t>nestes</a:t>
            </a:r>
            <a:r>
              <a:rPr lang="en-GB" dirty="0"/>
              <a:t> </a:t>
            </a:r>
            <a:r>
              <a:rPr lang="en-GB" dirty="0" err="1"/>
              <a:t>espaços</a:t>
            </a:r>
            <a:r>
              <a:rPr lang="en-GB" dirty="0"/>
              <a:t> e </a:t>
            </a:r>
            <a:r>
              <a:rPr lang="en-GB" dirty="0" err="1"/>
              <a:t>desenvolver</a:t>
            </a:r>
            <a:r>
              <a:rPr lang="en-GB" dirty="0"/>
              <a:t> </a:t>
            </a:r>
            <a:r>
              <a:rPr lang="en-GB" dirty="0" err="1"/>
              <a:t>novas</a:t>
            </a:r>
            <a:r>
              <a:rPr lang="en-GB" dirty="0"/>
              <a:t> </a:t>
            </a:r>
            <a:r>
              <a:rPr lang="en-GB" dirty="0" err="1"/>
              <a:t>invenções</a:t>
            </a:r>
            <a:r>
              <a:rPr lang="en-GB" dirty="0"/>
              <a:t>. È </a:t>
            </a:r>
            <a:r>
              <a:rPr lang="en-GB" dirty="0" err="1"/>
              <a:t>interessnate</a:t>
            </a:r>
            <a:r>
              <a:rPr lang="en-GB" dirty="0"/>
              <a:t> para as </a:t>
            </a:r>
            <a:r>
              <a:rPr lang="en-GB" dirty="0" err="1"/>
              <a:t>empresas</a:t>
            </a:r>
            <a:r>
              <a:rPr lang="en-GB" dirty="0"/>
              <a:t> pois </a:t>
            </a:r>
            <a:r>
              <a:rPr lang="en-GB" dirty="0" err="1"/>
              <a:t>estão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</a:t>
            </a:r>
            <a:r>
              <a:rPr lang="en-GB" dirty="0" err="1"/>
              <a:t>expostas</a:t>
            </a:r>
            <a:r>
              <a:rPr lang="en-GB" dirty="0"/>
              <a:t> a novo material com </a:t>
            </a:r>
            <a:r>
              <a:rPr lang="en-GB" dirty="0" err="1"/>
              <a:t>potencial</a:t>
            </a:r>
            <a:r>
              <a:rPr lang="en-GB" dirty="0"/>
              <a:t> de Inovação e claro </a:t>
            </a:r>
            <a:r>
              <a:rPr lang="en-GB" dirty="0" err="1"/>
              <a:t>interessante</a:t>
            </a:r>
            <a:r>
              <a:rPr lang="en-GB" dirty="0"/>
              <a:t> para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invenotres</a:t>
            </a:r>
            <a:r>
              <a:rPr lang="en-GB" dirty="0"/>
              <a:t> pois </a:t>
            </a:r>
            <a:r>
              <a:rPr lang="en-GB" dirty="0" err="1"/>
              <a:t>têm</a:t>
            </a:r>
            <a:r>
              <a:rPr lang="en-GB" dirty="0"/>
              <a:t> um </a:t>
            </a:r>
            <a:r>
              <a:rPr lang="en-GB" dirty="0" err="1"/>
              <a:t>espaço</a:t>
            </a:r>
            <a:r>
              <a:rPr lang="en-GB" dirty="0"/>
              <a:t> </a:t>
            </a:r>
            <a:r>
              <a:rPr lang="en-GB" dirty="0" err="1"/>
              <a:t>onde</a:t>
            </a:r>
            <a:r>
              <a:rPr lang="en-GB" dirty="0"/>
              <a:t> </a:t>
            </a:r>
            <a:r>
              <a:rPr lang="en-GB" dirty="0" err="1"/>
              <a:t>podem</a:t>
            </a:r>
            <a:r>
              <a:rPr lang="en-GB" dirty="0"/>
              <a:t> </a:t>
            </a:r>
            <a:r>
              <a:rPr lang="en-GB" dirty="0" err="1"/>
              <a:t>demonstrar</a:t>
            </a:r>
            <a:r>
              <a:rPr lang="en-GB" dirty="0"/>
              <a:t> 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invenção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717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Outro </a:t>
            </a:r>
            <a:r>
              <a:rPr lang="en-GB" dirty="0" err="1"/>
              <a:t>exemplo</a:t>
            </a:r>
            <a:r>
              <a:rPr lang="en-GB" dirty="0"/>
              <a:t> d </a:t>
            </a:r>
            <a:r>
              <a:rPr lang="en-GB" dirty="0" err="1"/>
              <a:t>einovação</a:t>
            </a:r>
            <a:r>
              <a:rPr lang="en-GB" dirty="0"/>
              <a:t> </a:t>
            </a:r>
            <a:r>
              <a:rPr lang="en-GB" dirty="0" err="1"/>
              <a:t>aberta</a:t>
            </a:r>
            <a:r>
              <a:rPr lang="en-GB" dirty="0"/>
              <a:t> é o </a:t>
            </a:r>
            <a:r>
              <a:rPr lang="en-GB" dirty="0" err="1"/>
              <a:t>Samrt</a:t>
            </a:r>
            <a:r>
              <a:rPr lang="en-GB" dirty="0"/>
              <a:t> open Lisboa. Este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foca</a:t>
            </a:r>
            <a:r>
              <a:rPr lang="en-GB" dirty="0"/>
              <a:t>-se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validação</a:t>
            </a:r>
            <a:r>
              <a:rPr lang="en-GB" dirty="0"/>
              <a:t> e </a:t>
            </a:r>
            <a:r>
              <a:rPr lang="en-GB" dirty="0" err="1"/>
              <a:t>integração</a:t>
            </a:r>
            <a:r>
              <a:rPr lang="en-GB" dirty="0"/>
              <a:t> de </a:t>
            </a:r>
            <a:r>
              <a:rPr lang="en-GB" dirty="0" err="1"/>
              <a:t>soluções</a:t>
            </a:r>
            <a:r>
              <a:rPr lang="en-GB" dirty="0"/>
              <a:t> </a:t>
            </a:r>
            <a:r>
              <a:rPr lang="en-GB" dirty="0" err="1"/>
              <a:t>inovadoras</a:t>
            </a:r>
            <a:r>
              <a:rPr lang="en-GB" dirty="0"/>
              <a:t> </a:t>
            </a:r>
            <a:r>
              <a:rPr lang="en-GB" dirty="0" err="1"/>
              <a:t>desenhadas</a:t>
            </a:r>
            <a:r>
              <a:rPr lang="en-GB" dirty="0"/>
              <a:t> para </a:t>
            </a:r>
            <a:r>
              <a:rPr lang="en-GB" dirty="0" err="1"/>
              <a:t>melhorar</a:t>
            </a:r>
            <a:r>
              <a:rPr lang="en-GB" dirty="0"/>
              <a:t> a </a:t>
            </a:r>
            <a:r>
              <a:rPr lang="en-GB" dirty="0" err="1"/>
              <a:t>qualidade</a:t>
            </a:r>
            <a:r>
              <a:rPr lang="en-GB" dirty="0"/>
              <a:t> de </a:t>
            </a:r>
            <a:r>
              <a:rPr lang="en-GB" dirty="0" err="1"/>
              <a:t>vida</a:t>
            </a:r>
            <a:r>
              <a:rPr lang="en-GB" dirty="0"/>
              <a:t> dos </a:t>
            </a:r>
            <a:r>
              <a:rPr lang="en-GB" dirty="0" err="1"/>
              <a:t>cidadãos</a:t>
            </a:r>
            <a:r>
              <a:rPr lang="en-GB" dirty="0"/>
              <a:t>. O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coloca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cotacto</a:t>
            </a:r>
            <a:r>
              <a:rPr lang="en-GB" dirty="0"/>
              <a:t> </a:t>
            </a:r>
            <a:r>
              <a:rPr lang="en-GB" dirty="0" err="1"/>
              <a:t>startups</a:t>
            </a:r>
            <a:r>
              <a:rPr lang="en-GB" dirty="0"/>
              <a:t> com </a:t>
            </a:r>
            <a:r>
              <a:rPr lang="en-GB" dirty="0" err="1"/>
              <a:t>grandes</a:t>
            </a:r>
            <a:r>
              <a:rPr lang="en-GB" dirty="0"/>
              <a:t> </a:t>
            </a:r>
            <a:r>
              <a:rPr lang="en-GB" dirty="0" err="1"/>
              <a:t>empresas</a:t>
            </a:r>
            <a:r>
              <a:rPr lang="en-GB" dirty="0"/>
              <a:t> para </a:t>
            </a:r>
            <a:r>
              <a:rPr lang="en-GB" dirty="0" err="1"/>
              <a:t>validar</a:t>
            </a:r>
            <a:r>
              <a:rPr lang="en-GB" dirty="0"/>
              <a:t> as </a:t>
            </a:r>
            <a:r>
              <a:rPr lang="en-GB" dirty="0" err="1"/>
              <a:t>suas</a:t>
            </a:r>
            <a:r>
              <a:rPr lang="en-GB" dirty="0"/>
              <a:t> </a:t>
            </a:r>
            <a:r>
              <a:rPr lang="en-GB" dirty="0" err="1"/>
              <a:t>soluções</a:t>
            </a:r>
            <a:r>
              <a:rPr lang="en-GB" dirty="0"/>
              <a:t> </a:t>
            </a:r>
            <a:r>
              <a:rPr lang="en-GB" dirty="0" err="1"/>
              <a:t>utilizando</a:t>
            </a:r>
            <a:r>
              <a:rPr lang="en-GB" dirty="0"/>
              <a:t> dados reais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ambiente</a:t>
            </a:r>
            <a:r>
              <a:rPr lang="en-GB" dirty="0"/>
              <a:t> </a:t>
            </a:r>
            <a:r>
              <a:rPr lang="en-GB" dirty="0" err="1"/>
              <a:t>operacional</a:t>
            </a:r>
            <a:r>
              <a:rPr lang="en-GB" dirty="0"/>
              <a:t> e para </a:t>
            </a:r>
            <a:r>
              <a:rPr lang="en-GB" dirty="0" err="1"/>
              <a:t>trabalharem</a:t>
            </a:r>
            <a:r>
              <a:rPr lang="en-GB" dirty="0"/>
              <a:t> </a:t>
            </a:r>
            <a:r>
              <a:rPr lang="en-GB" dirty="0" err="1"/>
              <a:t>diretamente</a:t>
            </a:r>
            <a:r>
              <a:rPr lang="en-GB" dirty="0"/>
              <a:t> com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seus</a:t>
            </a:r>
            <a:r>
              <a:rPr lang="en-GB" dirty="0"/>
              <a:t> </a:t>
            </a:r>
            <a:r>
              <a:rPr lang="en-GB" dirty="0" err="1"/>
              <a:t>potenciais</a:t>
            </a:r>
            <a:r>
              <a:rPr lang="en-GB" dirty="0"/>
              <a:t> clients E/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parceiros</a:t>
            </a:r>
            <a:r>
              <a:rPr lang="en-GB" dirty="0"/>
              <a:t>.</a:t>
            </a:r>
          </a:p>
          <a:p>
            <a:endParaRPr lang="en-GB" dirty="0"/>
          </a:p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OPEN INNOVATION PROGRAM MADE TO UPGRADE LISBON’S CITY LIFE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 Open Lisboa (SOL) is 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startup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 focused on the validation and integration of innovative solutions meant to upgrade the citizens’ life.</a:t>
            </a: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program connects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startups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key corporates to validate their solutions using real data in a live environment and to work directly with their potential customers and/or partners.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257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Portanto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esquecer</a:t>
            </a:r>
            <a:r>
              <a:rPr lang="en-GB" dirty="0"/>
              <a:t> as </a:t>
            </a:r>
            <a:r>
              <a:rPr lang="en-GB" dirty="0" err="1"/>
              <a:t>invenções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criações</a:t>
            </a:r>
            <a:r>
              <a:rPr lang="en-GB" dirty="0"/>
              <a:t> da </a:t>
            </a:r>
            <a:r>
              <a:rPr lang="en-GB" dirty="0" err="1"/>
              <a:t>mente</a:t>
            </a:r>
            <a:r>
              <a:rPr lang="en-GB" dirty="0"/>
              <a:t>, </a:t>
            </a:r>
            <a:r>
              <a:rPr lang="en-GB" dirty="0" err="1"/>
              <a:t>ensinamentos</a:t>
            </a:r>
            <a:r>
              <a:rPr lang="en-GB" dirty="0"/>
              <a:t> </a:t>
            </a:r>
            <a:r>
              <a:rPr lang="en-GB" dirty="0" err="1"/>
              <a:t>técnicos</a:t>
            </a:r>
            <a:r>
              <a:rPr lang="en-GB" dirty="0"/>
              <a:t> para resolver </a:t>
            </a:r>
            <a:r>
              <a:rPr lang="en-GB" dirty="0" err="1"/>
              <a:t>problemas</a:t>
            </a:r>
            <a:r>
              <a:rPr lang="en-GB" dirty="0"/>
              <a:t> </a:t>
            </a:r>
            <a:r>
              <a:rPr lang="en-GB" dirty="0" err="1"/>
              <a:t>técnicos</a:t>
            </a:r>
            <a:r>
              <a:rPr lang="en-GB" dirty="0"/>
              <a:t> </a:t>
            </a:r>
            <a:r>
              <a:rPr lang="en-GB" dirty="0" err="1"/>
              <a:t>especificos</a:t>
            </a:r>
            <a:r>
              <a:rPr lang="en-GB" dirty="0"/>
              <a:t>, </a:t>
            </a:r>
            <a:r>
              <a:rPr lang="en-GB" dirty="0" err="1"/>
              <a:t>enquando</a:t>
            </a:r>
            <a:r>
              <a:rPr lang="en-GB" dirty="0"/>
              <a:t> que Inovação é a </a:t>
            </a:r>
            <a:r>
              <a:rPr lang="en-GB" dirty="0" err="1"/>
              <a:t>utilização</a:t>
            </a:r>
            <a:r>
              <a:rPr lang="en-GB" dirty="0"/>
              <a:t> de </a:t>
            </a:r>
            <a:r>
              <a:rPr lang="en-GB" dirty="0" err="1"/>
              <a:t>tais</a:t>
            </a:r>
            <a:r>
              <a:rPr lang="en-GB" dirty="0"/>
              <a:t> </a:t>
            </a:r>
            <a:r>
              <a:rPr lang="en-GB" dirty="0" err="1"/>
              <a:t>ensinamentos</a:t>
            </a:r>
            <a:r>
              <a:rPr lang="en-GB" dirty="0"/>
              <a:t> </a:t>
            </a:r>
            <a:r>
              <a:rPr lang="en-GB" dirty="0" err="1"/>
              <a:t>técnicos</a:t>
            </a:r>
            <a:r>
              <a:rPr lang="en-GB" dirty="0"/>
              <a:t> para </a:t>
            </a:r>
            <a:r>
              <a:rPr lang="en-GB" dirty="0" err="1"/>
              <a:t>criar</a:t>
            </a:r>
            <a:r>
              <a:rPr lang="en-GB" dirty="0"/>
              <a:t> </a:t>
            </a:r>
            <a:r>
              <a:rPr lang="en-GB" dirty="0" err="1"/>
              <a:t>conceitos</a:t>
            </a:r>
            <a:r>
              <a:rPr lang="en-GB" dirty="0"/>
              <a:t> que </a:t>
            </a:r>
            <a:r>
              <a:rPr lang="en-GB" dirty="0" err="1"/>
              <a:t>sejam</a:t>
            </a:r>
            <a:r>
              <a:rPr lang="en-GB" dirty="0"/>
              <a:t> </a:t>
            </a:r>
            <a:r>
              <a:rPr lang="en-GB" dirty="0" err="1"/>
              <a:t>comercializáveis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de </a:t>
            </a:r>
            <a:r>
              <a:rPr lang="en-GB" dirty="0" err="1"/>
              <a:t>uso</a:t>
            </a:r>
            <a:r>
              <a:rPr lang="en-GB" dirty="0"/>
              <a:t> </a:t>
            </a:r>
            <a:r>
              <a:rPr lang="en-GB" dirty="0" err="1"/>
              <a:t>geral</a:t>
            </a:r>
            <a:r>
              <a:rPr lang="en-GB" dirty="0"/>
              <a:t>. </a:t>
            </a:r>
            <a:r>
              <a:rPr lang="en-GB" dirty="0" err="1"/>
              <a:t>Innovação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impacto</a:t>
            </a:r>
            <a:r>
              <a:rPr lang="en-GB" dirty="0"/>
              <a:t> e </a:t>
            </a:r>
            <a:r>
              <a:rPr lang="en-GB" dirty="0" err="1"/>
              <a:t>gera</a:t>
            </a:r>
            <a:r>
              <a:rPr lang="en-GB" dirty="0"/>
              <a:t> </a:t>
            </a:r>
            <a:r>
              <a:rPr lang="en-GB" dirty="0" err="1"/>
              <a:t>valor</a:t>
            </a:r>
            <a:r>
              <a:rPr lang="en-GB" dirty="0"/>
              <a:t> </a:t>
            </a:r>
            <a:r>
              <a:rPr lang="en-GB" dirty="0" err="1"/>
              <a:t>económico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747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Inovação é a </a:t>
            </a:r>
            <a:r>
              <a:rPr lang="en-GB" dirty="0" err="1"/>
              <a:t>palavra</a:t>
            </a:r>
            <a:r>
              <a:rPr lang="en-GB" dirty="0"/>
              <a:t> que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ouve</a:t>
            </a:r>
            <a:r>
              <a:rPr lang="en-GB" dirty="0"/>
              <a:t> </a:t>
            </a:r>
            <a:r>
              <a:rPr lang="en-GB" dirty="0" err="1"/>
              <a:t>diariamente</a:t>
            </a:r>
            <a:r>
              <a:rPr lang="en-GB" dirty="0"/>
              <a:t> para </a:t>
            </a:r>
            <a:r>
              <a:rPr lang="en-GB" dirty="0" err="1"/>
              <a:t>quem</a:t>
            </a:r>
            <a:r>
              <a:rPr lang="en-GB" dirty="0"/>
              <a:t> </a:t>
            </a:r>
            <a:r>
              <a:rPr lang="en-GB" dirty="0" err="1"/>
              <a:t>trabalha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Transferencia</a:t>
            </a:r>
            <a:r>
              <a:rPr lang="en-GB" dirty="0"/>
              <a:t> de </a:t>
            </a:r>
            <a:r>
              <a:rPr lang="en-GB" dirty="0" err="1"/>
              <a:t>Tencologia</a:t>
            </a:r>
            <a:r>
              <a:rPr lang="en-GB" dirty="0"/>
              <a:t>. E é </a:t>
            </a:r>
            <a:r>
              <a:rPr lang="en-GB" dirty="0" err="1"/>
              <a:t>precisamente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Inovação que </a:t>
            </a:r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falar</a:t>
            </a:r>
            <a:r>
              <a:rPr lang="en-GB" dirty="0"/>
              <a:t> </a:t>
            </a:r>
            <a:r>
              <a:rPr lang="en-GB" dirty="0" err="1"/>
              <a:t>hoje</a:t>
            </a:r>
            <a:r>
              <a:rPr lang="en-GB" dirty="0"/>
              <a:t>. 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concretizar</a:t>
            </a:r>
            <a:r>
              <a:rPr lang="en-GB" dirty="0"/>
              <a:t> </a:t>
            </a:r>
            <a:r>
              <a:rPr lang="en-GB" dirty="0" err="1"/>
              <a:t>essa</a:t>
            </a:r>
            <a:r>
              <a:rPr lang="en-GB" dirty="0"/>
              <a:t> </a:t>
            </a:r>
            <a:r>
              <a:rPr lang="en-GB" dirty="0" err="1"/>
              <a:t>passagem</a:t>
            </a:r>
            <a:r>
              <a:rPr lang="en-GB" dirty="0"/>
              <a:t> de </a:t>
            </a:r>
            <a:r>
              <a:rPr lang="en-GB" dirty="0" err="1"/>
              <a:t>conhecimento</a:t>
            </a:r>
            <a:r>
              <a:rPr lang="en-GB" dirty="0"/>
              <a:t> para o mercado, </a:t>
            </a:r>
            <a:r>
              <a:rPr lang="en-GB" dirty="0" err="1"/>
              <a:t>num</a:t>
            </a:r>
            <a:r>
              <a:rPr lang="en-GB" dirty="0"/>
              <a:t> </a:t>
            </a:r>
            <a:r>
              <a:rPr lang="en-GB" dirty="0" err="1"/>
              <a:t>processo</a:t>
            </a:r>
            <a:r>
              <a:rPr lang="en-GB" dirty="0"/>
              <a:t> </a:t>
            </a:r>
            <a:r>
              <a:rPr lang="en-GB" dirty="0" err="1"/>
              <a:t>designado</a:t>
            </a:r>
            <a:r>
              <a:rPr lang="en-GB" dirty="0"/>
              <a:t> from bench to market.</a:t>
            </a:r>
          </a:p>
          <a:p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também</a:t>
            </a:r>
            <a:r>
              <a:rPr lang="en-GB" dirty="0"/>
              <a:t> </a:t>
            </a:r>
            <a:r>
              <a:rPr lang="en-GB" dirty="0" err="1"/>
              <a:t>falar</a:t>
            </a:r>
            <a:r>
              <a:rPr lang="en-GB" dirty="0"/>
              <a:t> de </a:t>
            </a:r>
            <a:r>
              <a:rPr lang="en-GB" dirty="0" err="1"/>
              <a:t>uma</a:t>
            </a:r>
            <a:r>
              <a:rPr lang="en-GB" dirty="0"/>
              <a:t> das ferramentas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utilizadas</a:t>
            </a:r>
            <a:r>
              <a:rPr lang="en-GB" dirty="0"/>
              <a:t> para a </a:t>
            </a:r>
            <a:r>
              <a:rPr lang="en-GB" dirty="0" err="1"/>
              <a:t>estruturação</a:t>
            </a:r>
            <a:r>
              <a:rPr lang="en-GB" dirty="0"/>
              <a:t> </a:t>
            </a:r>
            <a:r>
              <a:rPr lang="en-GB" dirty="0" err="1"/>
              <a:t>deste</a:t>
            </a:r>
            <a:r>
              <a:rPr lang="en-GB" dirty="0"/>
              <a:t> </a:t>
            </a:r>
            <a:r>
              <a:rPr lang="en-GB" dirty="0" err="1"/>
              <a:t>processo</a:t>
            </a:r>
            <a:r>
              <a:rPr lang="en-GB" dirty="0"/>
              <a:t> – O business Model Canvas de Alex Osterwalder, </a:t>
            </a:r>
            <a:r>
              <a:rPr lang="en-GB" dirty="0" err="1"/>
              <a:t>detalhando</a:t>
            </a:r>
            <a:r>
              <a:rPr lang="en-GB" dirty="0"/>
              <a:t> </a:t>
            </a:r>
            <a:r>
              <a:rPr lang="en-GB" dirty="0" err="1"/>
              <a:t>já</a:t>
            </a:r>
            <a:r>
              <a:rPr lang="en-GB" dirty="0"/>
              <a:t> </a:t>
            </a:r>
            <a:r>
              <a:rPr lang="en-GB" dirty="0" err="1"/>
              <a:t>alguns</a:t>
            </a:r>
            <a:r>
              <a:rPr lang="en-GB" dirty="0"/>
              <a:t> </a:t>
            </a:r>
            <a:r>
              <a:rPr lang="en-GB" dirty="0" err="1"/>
              <a:t>blocos</a:t>
            </a:r>
            <a:r>
              <a:rPr lang="en-GB" dirty="0"/>
              <a:t> </a:t>
            </a:r>
            <a:r>
              <a:rPr lang="en-GB" dirty="0" err="1"/>
              <a:t>essenciais</a:t>
            </a:r>
            <a:r>
              <a:rPr lang="en-GB" dirty="0"/>
              <a:t> </a:t>
            </a:r>
            <a:r>
              <a:rPr lang="en-GB" dirty="0" err="1"/>
              <a:t>desta</a:t>
            </a:r>
            <a:r>
              <a:rPr lang="en-GB" dirty="0"/>
              <a:t> </a:t>
            </a:r>
            <a:r>
              <a:rPr lang="en-GB" dirty="0" err="1"/>
              <a:t>metodologia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1492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Agora </a:t>
            </a:r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</a:t>
            </a:r>
            <a:r>
              <a:rPr lang="en-GB" dirty="0" err="1"/>
              <a:t>aqui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video do Tom Peters um </a:t>
            </a:r>
            <a:r>
              <a:rPr lang="en-GB" dirty="0" err="1"/>
              <a:t>economista</a:t>
            </a:r>
            <a:r>
              <a:rPr lang="en-GB" dirty="0"/>
              <a:t> guru </a:t>
            </a:r>
            <a:r>
              <a:rPr lang="en-GB" dirty="0" err="1"/>
              <a:t>especializado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técnicas</a:t>
            </a:r>
            <a:r>
              <a:rPr lang="en-GB" dirty="0"/>
              <a:t> de </a:t>
            </a:r>
            <a:r>
              <a:rPr lang="en-GB" dirty="0" err="1"/>
              <a:t>gestão</a:t>
            </a:r>
            <a:r>
              <a:rPr lang="en-GB" dirty="0"/>
              <a:t> de </a:t>
            </a:r>
            <a:r>
              <a:rPr lang="en-GB" dirty="0" err="1"/>
              <a:t>negócios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Benchmarking – </a:t>
            </a:r>
            <a:r>
              <a:rPr lang="en-GB" dirty="0" err="1"/>
              <a:t>perceberam</a:t>
            </a:r>
            <a:r>
              <a:rPr lang="en-GB" dirty="0"/>
              <a:t> </a:t>
            </a:r>
            <a:r>
              <a:rPr lang="en-GB" dirty="0" err="1"/>
              <a:t>pelo</a:t>
            </a:r>
            <a:r>
              <a:rPr lang="en-GB" dirty="0"/>
              <a:t> video o que é?</a:t>
            </a:r>
          </a:p>
          <a:p>
            <a:r>
              <a:rPr lang="en-GB" dirty="0"/>
              <a:t>Benchmarking é um </a:t>
            </a:r>
            <a:r>
              <a:rPr lang="en-GB" dirty="0" err="1"/>
              <a:t>processo</a:t>
            </a:r>
            <a:r>
              <a:rPr lang="en-GB" dirty="0"/>
              <a:t> que </a:t>
            </a:r>
            <a:r>
              <a:rPr lang="en-GB" dirty="0" err="1"/>
              <a:t>consiste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analisar</a:t>
            </a:r>
            <a:r>
              <a:rPr lang="en-GB" dirty="0"/>
              <a:t> e </a:t>
            </a:r>
            <a:r>
              <a:rPr lang="en-GB" dirty="0" err="1"/>
              <a:t>comparar</a:t>
            </a:r>
            <a:r>
              <a:rPr lang="en-GB" dirty="0"/>
              <a:t> o que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nossos</a:t>
            </a:r>
            <a:r>
              <a:rPr lang="en-GB" dirty="0"/>
              <a:t> </a:t>
            </a:r>
            <a:r>
              <a:rPr lang="en-GB" dirty="0" err="1"/>
              <a:t>competidores</a:t>
            </a:r>
            <a:r>
              <a:rPr lang="en-GB" dirty="0"/>
              <a:t> </a:t>
            </a:r>
            <a:r>
              <a:rPr lang="en-GB" dirty="0" err="1"/>
              <a:t>estão</a:t>
            </a:r>
            <a:r>
              <a:rPr lang="en-GB" dirty="0"/>
              <a:t> a </a:t>
            </a:r>
            <a:r>
              <a:rPr lang="en-GB" dirty="0" err="1"/>
              <a:t>fazer</a:t>
            </a:r>
            <a:r>
              <a:rPr lang="en-GB" dirty="0"/>
              <a:t> </a:t>
            </a:r>
            <a:r>
              <a:rPr lang="en-GB" dirty="0" err="1"/>
              <a:t>numa</a:t>
            </a:r>
            <a:r>
              <a:rPr lang="en-GB" dirty="0"/>
              <a:t> dada </a:t>
            </a:r>
            <a:r>
              <a:rPr lang="en-GB" dirty="0" err="1"/>
              <a:t>altura</a:t>
            </a:r>
            <a:r>
              <a:rPr lang="en-GB" dirty="0"/>
              <a:t>. Mas </a:t>
            </a:r>
            <a:r>
              <a:rPr lang="en-GB" dirty="0" err="1"/>
              <a:t>aqui</a:t>
            </a:r>
            <a:r>
              <a:rPr lang="en-GB" dirty="0"/>
              <a:t> discord com </a:t>
            </a:r>
            <a:r>
              <a:rPr lang="en-GB" dirty="0" err="1"/>
              <a:t>ele</a:t>
            </a:r>
            <a:r>
              <a:rPr lang="en-GB" dirty="0"/>
              <a:t>. Como Podemos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diferenciar</a:t>
            </a:r>
            <a:r>
              <a:rPr lang="en-GB" dirty="0"/>
              <a:t>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analisar</a:t>
            </a:r>
            <a:r>
              <a:rPr lang="en-GB" dirty="0"/>
              <a:t> o que </a:t>
            </a:r>
            <a:r>
              <a:rPr lang="en-GB" dirty="0" err="1"/>
              <a:t>os</a:t>
            </a:r>
            <a:r>
              <a:rPr lang="en-GB" dirty="0"/>
              <a:t> outros </a:t>
            </a:r>
            <a:r>
              <a:rPr lang="en-GB" dirty="0" err="1"/>
              <a:t>estão</a:t>
            </a:r>
            <a:r>
              <a:rPr lang="en-GB" dirty="0"/>
              <a:t> a </a:t>
            </a:r>
            <a:r>
              <a:rPr lang="en-GB" dirty="0" err="1"/>
              <a:t>fazer</a:t>
            </a:r>
            <a:r>
              <a:rPr lang="en-GB" dirty="0"/>
              <a:t>? O benchmarking é </a:t>
            </a:r>
            <a:r>
              <a:rPr lang="en-GB" dirty="0" err="1"/>
              <a:t>uma</a:t>
            </a:r>
            <a:r>
              <a:rPr lang="en-GB" dirty="0"/>
              <a:t> ferramenta </a:t>
            </a:r>
            <a:r>
              <a:rPr lang="en-GB" dirty="0" err="1"/>
              <a:t>poderosa</a:t>
            </a:r>
            <a:r>
              <a:rPr lang="en-GB" dirty="0"/>
              <a:t> para </a:t>
            </a:r>
            <a:r>
              <a:rPr lang="en-GB" dirty="0" err="1"/>
              <a:t>perceber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Podemos </a:t>
            </a:r>
            <a:r>
              <a:rPr lang="en-GB" dirty="0" err="1"/>
              <a:t>distinguir</a:t>
            </a:r>
            <a:r>
              <a:rPr lang="en-GB" dirty="0"/>
              <a:t>,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encontrar</a:t>
            </a:r>
            <a:r>
              <a:rPr lang="en-GB" dirty="0"/>
              <a:t> e </a:t>
            </a:r>
            <a:r>
              <a:rPr lang="en-GB" dirty="0" err="1"/>
              <a:t>oferecer</a:t>
            </a:r>
            <a:r>
              <a:rPr lang="en-GB" dirty="0"/>
              <a:t> </a:t>
            </a:r>
            <a:r>
              <a:rPr lang="en-GB" dirty="0" err="1"/>
              <a:t>soluções</a:t>
            </a:r>
            <a:r>
              <a:rPr lang="en-GB" dirty="0"/>
              <a:t> que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nossos</a:t>
            </a:r>
            <a:r>
              <a:rPr lang="en-GB" dirty="0"/>
              <a:t> </a:t>
            </a:r>
            <a:r>
              <a:rPr lang="en-GB" dirty="0" err="1"/>
              <a:t>competidores</a:t>
            </a:r>
            <a:r>
              <a:rPr lang="en-GB" dirty="0"/>
              <a:t> </a:t>
            </a:r>
            <a:r>
              <a:rPr lang="en-GB" dirty="0" err="1"/>
              <a:t>ainda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se </a:t>
            </a:r>
            <a:r>
              <a:rPr lang="en-GB" dirty="0" err="1"/>
              <a:t>lembraram</a:t>
            </a:r>
            <a:r>
              <a:rPr lang="en-GB" dirty="0"/>
              <a:t> de </a:t>
            </a:r>
            <a:r>
              <a:rPr lang="en-GB" dirty="0" err="1"/>
              <a:t>fazer</a:t>
            </a:r>
            <a:r>
              <a:rPr lang="en-GB" dirty="0"/>
              <a:t> e </a:t>
            </a:r>
            <a:r>
              <a:rPr lang="en-GB" dirty="0" err="1"/>
              <a:t>nao</a:t>
            </a:r>
            <a:r>
              <a:rPr lang="en-GB" dirty="0"/>
              <a:t> para </a:t>
            </a:r>
            <a:r>
              <a:rPr lang="en-GB" dirty="0" err="1"/>
              <a:t>sermos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nossos</a:t>
            </a:r>
            <a:r>
              <a:rPr lang="en-GB" dirty="0"/>
              <a:t> </a:t>
            </a:r>
            <a:r>
              <a:rPr lang="en-GB" dirty="0" err="1"/>
              <a:t>competidores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436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Proponho-vos</a:t>
            </a:r>
            <a:r>
              <a:rPr lang="en-GB" dirty="0"/>
              <a:t> agora um </a:t>
            </a:r>
            <a:r>
              <a:rPr lang="en-GB" dirty="0" err="1"/>
              <a:t>exercicio</a:t>
            </a:r>
            <a:r>
              <a:rPr lang="en-GB" dirty="0"/>
              <a:t>. </a:t>
            </a:r>
            <a:r>
              <a:rPr lang="en-GB" dirty="0" err="1"/>
              <a:t>Ideaalmente</a:t>
            </a:r>
            <a:r>
              <a:rPr lang="en-GB" dirty="0"/>
              <a:t> </a:t>
            </a:r>
            <a:r>
              <a:rPr lang="en-GB" dirty="0" err="1"/>
              <a:t>deveria</a:t>
            </a:r>
            <a:r>
              <a:rPr lang="en-GB" dirty="0"/>
              <a:t> ser </a:t>
            </a:r>
            <a:r>
              <a:rPr lang="en-GB" dirty="0" err="1"/>
              <a:t>feito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grupo</a:t>
            </a:r>
            <a:r>
              <a:rPr lang="en-GB" dirty="0"/>
              <a:t>, mas </a:t>
            </a:r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se o </a:t>
            </a:r>
            <a:r>
              <a:rPr lang="en-GB" dirty="0" err="1"/>
              <a:t>conseguimos</a:t>
            </a:r>
            <a:r>
              <a:rPr lang="en-GB" dirty="0"/>
              <a:t> </a:t>
            </a:r>
            <a:r>
              <a:rPr lang="en-GB" dirty="0" err="1"/>
              <a:t>fazer</a:t>
            </a:r>
            <a:r>
              <a:rPr lang="en-GB" dirty="0"/>
              <a:t> </a:t>
            </a:r>
            <a:r>
              <a:rPr lang="en-GB" dirty="0" err="1"/>
              <a:t>aqui</a:t>
            </a:r>
            <a:r>
              <a:rPr lang="en-GB" dirty="0"/>
              <a:t> no chat do zoom.</a:t>
            </a:r>
          </a:p>
          <a:p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pensar</a:t>
            </a:r>
            <a:r>
              <a:rPr lang="en-GB" dirty="0"/>
              <a:t> no </a:t>
            </a:r>
            <a:r>
              <a:rPr lang="en-GB" dirty="0" err="1"/>
              <a:t>seguinte</a:t>
            </a:r>
            <a:r>
              <a:rPr lang="en-GB" dirty="0"/>
              <a:t> item: </a:t>
            </a:r>
            <a:r>
              <a:rPr lang="en-GB" dirty="0" err="1"/>
              <a:t>computadores</a:t>
            </a:r>
            <a:r>
              <a:rPr lang="en-GB" dirty="0"/>
              <a:t> </a:t>
            </a:r>
            <a:r>
              <a:rPr lang="en-GB" dirty="0" err="1"/>
              <a:t>velhos</a:t>
            </a:r>
            <a:r>
              <a:rPr lang="en-GB" dirty="0"/>
              <a:t>.</a:t>
            </a:r>
          </a:p>
          <a:p>
            <a:r>
              <a:rPr lang="en-GB" dirty="0" err="1"/>
              <a:t>Pensem</a:t>
            </a:r>
            <a:r>
              <a:rPr lang="en-GB" dirty="0"/>
              <a:t> </a:t>
            </a:r>
            <a:r>
              <a:rPr lang="en-GB" dirty="0" err="1"/>
              <a:t>durante</a:t>
            </a:r>
            <a:r>
              <a:rPr lang="en-GB" dirty="0"/>
              <a:t> 10 </a:t>
            </a:r>
            <a:r>
              <a:rPr lang="en-GB" dirty="0" err="1"/>
              <a:t>minutos</a:t>
            </a:r>
            <a:r>
              <a:rPr lang="en-GB" dirty="0"/>
              <a:t> e </a:t>
            </a:r>
            <a:r>
              <a:rPr lang="en-GB" dirty="0" err="1"/>
              <a:t>falem</a:t>
            </a:r>
            <a:r>
              <a:rPr lang="en-GB" dirty="0"/>
              <a:t> entre </a:t>
            </a:r>
            <a:r>
              <a:rPr lang="en-GB" dirty="0" err="1"/>
              <a:t>voces</a:t>
            </a:r>
            <a:r>
              <a:rPr lang="en-GB" dirty="0"/>
              <a:t> no chat para </a:t>
            </a:r>
            <a:r>
              <a:rPr lang="en-GB" dirty="0" err="1"/>
              <a:t>identificarem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lista</a:t>
            </a:r>
            <a:r>
              <a:rPr lang="en-GB" dirty="0"/>
              <a:t> de 100 </a:t>
            </a:r>
            <a:r>
              <a:rPr lang="en-GB" dirty="0" err="1"/>
              <a:t>usos</a:t>
            </a:r>
            <a:r>
              <a:rPr lang="en-GB" dirty="0"/>
              <a:t> </a:t>
            </a:r>
            <a:r>
              <a:rPr lang="en-GB" dirty="0" err="1"/>
              <a:t>diferentes</a:t>
            </a:r>
            <a:r>
              <a:rPr lang="en-GB" dirty="0"/>
              <a:t> para um </a:t>
            </a:r>
            <a:r>
              <a:rPr lang="en-GB" dirty="0" err="1"/>
              <a:t>computador</a:t>
            </a:r>
            <a:r>
              <a:rPr lang="en-GB" dirty="0"/>
              <a:t> </a:t>
            </a:r>
            <a:r>
              <a:rPr lang="en-GB" dirty="0" err="1"/>
              <a:t>velho</a:t>
            </a:r>
            <a:r>
              <a:rPr lang="en-GB" dirty="0"/>
              <a:t>, para </a:t>
            </a:r>
            <a:r>
              <a:rPr lang="en-GB" dirty="0" err="1"/>
              <a:t>além</a:t>
            </a:r>
            <a:r>
              <a:rPr lang="en-GB" dirty="0"/>
              <a:t> do </a:t>
            </a:r>
            <a:r>
              <a:rPr lang="en-GB" dirty="0" err="1"/>
              <a:t>tradicional</a:t>
            </a:r>
            <a:r>
              <a:rPr lang="en-GB" dirty="0"/>
              <a:t>.</a:t>
            </a:r>
          </a:p>
          <a:p>
            <a:r>
              <a:rPr lang="en-GB" dirty="0"/>
              <a:t>Vou </a:t>
            </a:r>
            <a:r>
              <a:rPr lang="en-GB" dirty="0" err="1"/>
              <a:t>começar</a:t>
            </a:r>
            <a:r>
              <a:rPr lang="en-GB" dirty="0"/>
              <a:t> a </a:t>
            </a:r>
            <a:r>
              <a:rPr lang="en-GB" dirty="0" err="1"/>
              <a:t>contar</a:t>
            </a:r>
            <a:r>
              <a:rPr lang="en-GB" dirty="0"/>
              <a:t> o tempo.</a:t>
            </a:r>
          </a:p>
          <a:p>
            <a:endParaRPr lang="en-GB" dirty="0"/>
          </a:p>
          <a:p>
            <a:r>
              <a:rPr lang="en-GB" dirty="0"/>
              <a:t>Ok, </a:t>
            </a:r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ficar</a:t>
            </a:r>
            <a:r>
              <a:rPr lang="en-GB" dirty="0"/>
              <a:t> por </a:t>
            </a:r>
            <a:r>
              <a:rPr lang="en-GB" dirty="0" err="1"/>
              <a:t>aqui</a:t>
            </a:r>
            <a:r>
              <a:rPr lang="en-GB" dirty="0"/>
              <a:t>. </a:t>
            </a:r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menos</a:t>
            </a:r>
            <a:r>
              <a:rPr lang="en-GB" dirty="0"/>
              <a:t> a </a:t>
            </a:r>
            <a:r>
              <a:rPr lang="en-GB" dirty="0" err="1"/>
              <a:t>quantas</a:t>
            </a:r>
            <a:r>
              <a:rPr lang="en-GB" dirty="0"/>
              <a:t> </a:t>
            </a:r>
            <a:r>
              <a:rPr lang="en-GB" dirty="0" err="1"/>
              <a:t>respostas</a:t>
            </a:r>
            <a:r>
              <a:rPr lang="en-GB" dirty="0"/>
              <a:t> </a:t>
            </a:r>
            <a:r>
              <a:rPr lang="en-GB" dirty="0" err="1"/>
              <a:t>chegaram</a:t>
            </a:r>
            <a:r>
              <a:rPr lang="en-GB" dirty="0"/>
              <a:t>.</a:t>
            </a:r>
          </a:p>
          <a:p>
            <a:r>
              <a:rPr lang="en-GB" dirty="0" err="1"/>
              <a:t>Bem</a:t>
            </a:r>
            <a:r>
              <a:rPr lang="en-GB" dirty="0"/>
              <a:t>, </a:t>
            </a:r>
            <a:r>
              <a:rPr lang="en-GB" dirty="0" err="1"/>
              <a:t>não</a:t>
            </a:r>
            <a:r>
              <a:rPr lang="en-GB" dirty="0"/>
              <a:t> me </a:t>
            </a:r>
            <a:r>
              <a:rPr lang="en-GB" dirty="0" err="1"/>
              <a:t>parece</a:t>
            </a:r>
            <a:r>
              <a:rPr lang="en-GB" dirty="0"/>
              <a:t> que </a:t>
            </a:r>
            <a:r>
              <a:rPr lang="en-GB" dirty="0" err="1"/>
              <a:t>tenha</a:t>
            </a:r>
            <a:r>
              <a:rPr lang="en-GB" dirty="0"/>
              <a:t> </a:t>
            </a:r>
            <a:r>
              <a:rPr lang="en-GB" dirty="0" err="1"/>
              <a:t>sido</a:t>
            </a:r>
            <a:r>
              <a:rPr lang="en-GB" dirty="0"/>
              <a:t> 100…</a:t>
            </a:r>
          </a:p>
          <a:p>
            <a:r>
              <a:rPr lang="en-GB" dirty="0" err="1"/>
              <a:t>Não</a:t>
            </a:r>
            <a:r>
              <a:rPr lang="en-GB" dirty="0"/>
              <a:t> é usual </a:t>
            </a:r>
            <a:r>
              <a:rPr lang="en-GB" dirty="0" err="1"/>
              <a:t>alguém</a:t>
            </a:r>
            <a:r>
              <a:rPr lang="en-GB" dirty="0"/>
              <a:t> </a:t>
            </a:r>
            <a:r>
              <a:rPr lang="en-GB" dirty="0" err="1"/>
              <a:t>chegar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100 </a:t>
            </a:r>
            <a:r>
              <a:rPr lang="en-GB" dirty="0" err="1"/>
              <a:t>também</a:t>
            </a:r>
            <a:r>
              <a:rPr lang="en-GB" dirty="0"/>
              <a:t>.</a:t>
            </a:r>
          </a:p>
          <a:p>
            <a:r>
              <a:rPr lang="en-GB" dirty="0"/>
              <a:t>O que </a:t>
            </a:r>
            <a:r>
              <a:rPr lang="en-GB" dirty="0" err="1"/>
              <a:t>voces</a:t>
            </a:r>
            <a:r>
              <a:rPr lang="en-GB" dirty="0"/>
              <a:t> </a:t>
            </a:r>
            <a:r>
              <a:rPr lang="en-GB" dirty="0" err="1"/>
              <a:t>acabaram</a:t>
            </a:r>
            <a:r>
              <a:rPr lang="en-GB" dirty="0"/>
              <a:t> de </a:t>
            </a:r>
            <a:r>
              <a:rPr lang="en-GB" dirty="0" err="1"/>
              <a:t>fazer</a:t>
            </a:r>
            <a:r>
              <a:rPr lang="en-GB" dirty="0"/>
              <a:t> </a:t>
            </a:r>
            <a:r>
              <a:rPr lang="en-GB" dirty="0" err="1"/>
              <a:t>foi</a:t>
            </a:r>
            <a:r>
              <a:rPr lang="en-GB" dirty="0"/>
              <a:t> um </a:t>
            </a:r>
            <a:r>
              <a:rPr lang="en-GB" dirty="0" err="1"/>
              <a:t>exercicio</a:t>
            </a:r>
            <a:r>
              <a:rPr lang="en-GB" dirty="0"/>
              <a:t> de </a:t>
            </a:r>
            <a:r>
              <a:rPr lang="en-GB" dirty="0" err="1"/>
              <a:t>ideação</a:t>
            </a:r>
            <a:r>
              <a:rPr lang="en-GB" dirty="0"/>
              <a:t>, brainstorming.</a:t>
            </a:r>
          </a:p>
          <a:p>
            <a:r>
              <a:rPr lang="en-GB" dirty="0"/>
              <a:t>O intuit é </a:t>
            </a:r>
            <a:r>
              <a:rPr lang="en-GB" dirty="0" err="1"/>
              <a:t>livremente</a:t>
            </a:r>
            <a:r>
              <a:rPr lang="en-GB" dirty="0"/>
              <a:t> e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barreiras</a:t>
            </a:r>
            <a:r>
              <a:rPr lang="en-GB" dirty="0"/>
              <a:t> </a:t>
            </a:r>
            <a:r>
              <a:rPr lang="en-GB" dirty="0" err="1"/>
              <a:t>apresentar</a:t>
            </a:r>
            <a:r>
              <a:rPr lang="en-GB" dirty="0"/>
              <a:t> </a:t>
            </a:r>
            <a:r>
              <a:rPr lang="en-GB" dirty="0" err="1"/>
              <a:t>vários</a:t>
            </a:r>
            <a:r>
              <a:rPr lang="en-GB" dirty="0"/>
              <a:t> </a:t>
            </a:r>
            <a:r>
              <a:rPr lang="en-GB" dirty="0" err="1"/>
              <a:t>usos</a:t>
            </a:r>
            <a:r>
              <a:rPr lang="en-GB" dirty="0"/>
              <a:t> </a:t>
            </a:r>
            <a:r>
              <a:rPr lang="en-GB" dirty="0" err="1"/>
              <a:t>diferentes</a:t>
            </a:r>
            <a:r>
              <a:rPr lang="en-GB" dirty="0"/>
              <a:t> </a:t>
            </a:r>
            <a:r>
              <a:rPr lang="en-GB" dirty="0" err="1"/>
              <a:t>possíveis</a:t>
            </a:r>
            <a:r>
              <a:rPr lang="en-GB" dirty="0"/>
              <a:t> </a:t>
            </a:r>
            <a:r>
              <a:rPr lang="en-GB" dirty="0" err="1"/>
              <a:t>paraum</a:t>
            </a:r>
            <a:r>
              <a:rPr lang="en-GB" dirty="0"/>
              <a:t> item que </a:t>
            </a:r>
            <a:r>
              <a:rPr lang="en-GB" dirty="0" err="1"/>
              <a:t>todos</a:t>
            </a:r>
            <a:r>
              <a:rPr lang="en-GB" dirty="0"/>
              <a:t> </a:t>
            </a:r>
            <a:r>
              <a:rPr lang="en-GB" dirty="0" err="1"/>
              <a:t>conhecem</a:t>
            </a:r>
            <a:r>
              <a:rPr lang="en-GB" dirty="0"/>
              <a:t>.</a:t>
            </a:r>
          </a:p>
          <a:p>
            <a:r>
              <a:rPr lang="en-GB" dirty="0"/>
              <a:t>Se </a:t>
            </a:r>
            <a:r>
              <a:rPr lang="en-GB" dirty="0" err="1"/>
              <a:t>pensarem</a:t>
            </a:r>
            <a:r>
              <a:rPr lang="en-GB" dirty="0"/>
              <a:t> um </a:t>
            </a:r>
            <a:r>
              <a:rPr lang="en-GB" dirty="0" err="1"/>
              <a:t>pouco</a:t>
            </a:r>
            <a:r>
              <a:rPr lang="en-GB" dirty="0"/>
              <a:t> as </a:t>
            </a:r>
            <a:r>
              <a:rPr lang="en-GB" dirty="0" err="1"/>
              <a:t>barreiras</a:t>
            </a:r>
            <a:r>
              <a:rPr lang="en-GB" dirty="0"/>
              <a:t> que </a:t>
            </a:r>
            <a:r>
              <a:rPr lang="en-GB" dirty="0" err="1"/>
              <a:t>encontraram</a:t>
            </a:r>
            <a:r>
              <a:rPr lang="en-GB" dirty="0"/>
              <a:t> a </a:t>
            </a:r>
            <a:r>
              <a:rPr lang="en-GB" dirty="0" err="1"/>
              <a:t>fazer</a:t>
            </a:r>
            <a:r>
              <a:rPr lang="en-GB" dirty="0"/>
              <a:t> a </a:t>
            </a:r>
            <a:r>
              <a:rPr lang="en-GB" dirty="0" err="1"/>
              <a:t>lista</a:t>
            </a:r>
            <a:r>
              <a:rPr lang="en-GB" dirty="0"/>
              <a:t> </a:t>
            </a:r>
            <a:r>
              <a:rPr lang="en-GB" dirty="0" err="1"/>
              <a:t>foram</a:t>
            </a:r>
            <a:r>
              <a:rPr lang="en-GB" dirty="0"/>
              <a:t> </a:t>
            </a:r>
            <a:r>
              <a:rPr lang="en-GB" dirty="0" err="1"/>
              <a:t>colocadas</a:t>
            </a:r>
            <a:r>
              <a:rPr lang="en-GB" dirty="0"/>
              <a:t> por </a:t>
            </a:r>
            <a:r>
              <a:rPr lang="en-GB" dirty="0" err="1"/>
              <a:t>vós</a:t>
            </a:r>
            <a:r>
              <a:rPr lang="en-GB" dirty="0"/>
              <a:t> </a:t>
            </a:r>
            <a:r>
              <a:rPr lang="en-GB" dirty="0" err="1"/>
              <a:t>próprios</a:t>
            </a:r>
            <a:r>
              <a:rPr lang="en-GB" dirty="0"/>
              <a:t>. Mas </a:t>
            </a:r>
            <a:r>
              <a:rPr lang="en-GB" dirty="0" err="1"/>
              <a:t>utilizo</a:t>
            </a:r>
            <a:r>
              <a:rPr lang="en-GB" dirty="0"/>
              <a:t> o </a:t>
            </a:r>
            <a:r>
              <a:rPr lang="en-GB" dirty="0" err="1"/>
              <a:t>compoutdaor</a:t>
            </a:r>
            <a:r>
              <a:rPr lang="en-GB" dirty="0"/>
              <a:t> </a:t>
            </a:r>
            <a:r>
              <a:rPr lang="en-GB" dirty="0" err="1"/>
              <a:t>todo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só</a:t>
            </a:r>
            <a:r>
              <a:rPr lang="en-GB" dirty="0"/>
              <a:t> o </a:t>
            </a:r>
            <a:r>
              <a:rPr lang="en-GB" dirty="0" err="1"/>
              <a:t>teclado</a:t>
            </a:r>
            <a:r>
              <a:rPr lang="en-GB" dirty="0"/>
              <a:t>? E o </a:t>
            </a:r>
            <a:r>
              <a:rPr lang="en-GB" dirty="0" err="1"/>
              <a:t>rato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incluído</a:t>
            </a:r>
            <a:r>
              <a:rPr lang="en-GB" dirty="0"/>
              <a:t>?</a:t>
            </a:r>
          </a:p>
          <a:p>
            <a:r>
              <a:rPr lang="en-GB" dirty="0" err="1"/>
              <a:t>Em</a:t>
            </a:r>
            <a:r>
              <a:rPr lang="en-GB" dirty="0"/>
              <a:t> brainstorming </a:t>
            </a:r>
            <a:r>
              <a:rPr lang="en-GB" dirty="0" err="1"/>
              <a:t>não</a:t>
            </a:r>
            <a:r>
              <a:rPr lang="en-GB" dirty="0"/>
              <a:t> se </a:t>
            </a:r>
            <a:r>
              <a:rPr lang="en-GB" dirty="0" err="1"/>
              <a:t>quer</a:t>
            </a:r>
            <a:r>
              <a:rPr lang="en-GB" dirty="0"/>
              <a:t> </a:t>
            </a:r>
            <a:r>
              <a:rPr lang="en-GB" dirty="0" err="1"/>
              <a:t>barreiras</a:t>
            </a:r>
            <a:r>
              <a:rPr lang="en-GB" dirty="0"/>
              <a:t> – </a:t>
            </a:r>
            <a:r>
              <a:rPr lang="en-GB" dirty="0" err="1"/>
              <a:t>quer</a:t>
            </a:r>
            <a:r>
              <a:rPr lang="en-GB" dirty="0"/>
              <a:t> sim </a:t>
            </a:r>
            <a:r>
              <a:rPr lang="en-GB" dirty="0" err="1"/>
              <a:t>listar</a:t>
            </a:r>
            <a:r>
              <a:rPr lang="en-GB" dirty="0"/>
              <a:t>-se </a:t>
            </a:r>
            <a:r>
              <a:rPr lang="en-GB" dirty="0" err="1"/>
              <a:t>potenciais</a:t>
            </a:r>
            <a:r>
              <a:rPr lang="en-GB" dirty="0"/>
              <a:t> </a:t>
            </a:r>
            <a:r>
              <a:rPr lang="en-GB" dirty="0" err="1"/>
              <a:t>usos</a:t>
            </a:r>
            <a:r>
              <a:rPr lang="en-GB" dirty="0"/>
              <a:t> que </a:t>
            </a:r>
            <a:r>
              <a:rPr lang="en-GB" dirty="0" err="1"/>
              <a:t>depois</a:t>
            </a:r>
            <a:r>
              <a:rPr lang="en-GB" dirty="0"/>
              <a:t> </a:t>
            </a:r>
            <a:r>
              <a:rPr lang="en-GB" dirty="0" err="1"/>
              <a:t>podem</a:t>
            </a:r>
            <a:r>
              <a:rPr lang="en-GB" dirty="0"/>
              <a:t> </a:t>
            </a:r>
            <a:r>
              <a:rPr lang="en-GB" dirty="0" err="1"/>
              <a:t>então</a:t>
            </a:r>
            <a:r>
              <a:rPr lang="en-GB" dirty="0"/>
              <a:t> ser </a:t>
            </a:r>
            <a:r>
              <a:rPr lang="en-GB" dirty="0" err="1"/>
              <a:t>analisados</a:t>
            </a:r>
            <a:r>
              <a:rPr lang="en-GB" dirty="0"/>
              <a:t> um a um para </a:t>
            </a:r>
            <a:r>
              <a:rPr lang="en-GB" dirty="0" err="1"/>
              <a:t>verificar</a:t>
            </a:r>
            <a:r>
              <a:rPr lang="en-GB" dirty="0"/>
              <a:t> </a:t>
            </a:r>
            <a:r>
              <a:rPr lang="en-GB" dirty="0" err="1"/>
              <a:t>apossibilidade</a:t>
            </a:r>
            <a:r>
              <a:rPr lang="en-GB" dirty="0"/>
              <a:t> de se </a:t>
            </a:r>
            <a:r>
              <a:rPr lang="en-GB" dirty="0" err="1"/>
              <a:t>concretizarem</a:t>
            </a:r>
            <a:r>
              <a:rPr lang="en-GB" dirty="0"/>
              <a:t>. </a:t>
            </a:r>
            <a:r>
              <a:rPr lang="en-GB" dirty="0" err="1"/>
              <a:t>Somos</a:t>
            </a:r>
            <a:r>
              <a:rPr lang="en-GB" dirty="0"/>
              <a:t> </a:t>
            </a:r>
            <a:r>
              <a:rPr lang="en-GB" dirty="0" err="1"/>
              <a:t>nós</a:t>
            </a:r>
            <a:r>
              <a:rPr lang="en-GB" dirty="0"/>
              <a:t> </a:t>
            </a:r>
            <a:r>
              <a:rPr lang="en-GB" dirty="0" err="1"/>
              <a:t>próprios</a:t>
            </a:r>
            <a:r>
              <a:rPr lang="en-GB" dirty="0"/>
              <a:t> que </a:t>
            </a:r>
            <a:r>
              <a:rPr lang="en-GB" dirty="0" err="1"/>
              <a:t>subconscientemente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impomos</a:t>
            </a:r>
            <a:r>
              <a:rPr lang="en-GB" dirty="0"/>
              <a:t> </a:t>
            </a:r>
            <a:r>
              <a:rPr lang="en-GB" dirty="0" err="1"/>
              <a:t>barreiras</a:t>
            </a:r>
            <a:r>
              <a:rPr lang="en-GB" dirty="0"/>
              <a:t> </a:t>
            </a:r>
            <a:r>
              <a:rPr lang="en-GB" dirty="0" err="1"/>
              <a:t>afetando</a:t>
            </a:r>
            <a:r>
              <a:rPr lang="en-GB" dirty="0"/>
              <a:t> a </a:t>
            </a:r>
            <a:r>
              <a:rPr lang="en-GB" dirty="0" err="1"/>
              <a:t>nossa</a:t>
            </a:r>
            <a:r>
              <a:rPr lang="en-GB" dirty="0"/>
              <a:t> </a:t>
            </a:r>
            <a:r>
              <a:rPr lang="en-GB" dirty="0" err="1"/>
              <a:t>capacidade</a:t>
            </a:r>
            <a:r>
              <a:rPr lang="en-GB" dirty="0"/>
              <a:t> </a:t>
            </a:r>
            <a:r>
              <a:rPr lang="en-GB" dirty="0" err="1"/>
              <a:t>criativa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118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lá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se </a:t>
            </a:r>
            <a:r>
              <a:rPr lang="en-GB" dirty="0" err="1"/>
              <a:t>perceberam</a:t>
            </a:r>
            <a:r>
              <a:rPr lang="en-GB" dirty="0"/>
              <a:t> </a:t>
            </a:r>
            <a:r>
              <a:rPr lang="en-GB" dirty="0" err="1"/>
              <a:t>bem</a:t>
            </a:r>
            <a:r>
              <a:rPr lang="en-GB" dirty="0"/>
              <a:t>.</a:t>
            </a:r>
          </a:p>
          <a:p>
            <a:r>
              <a:rPr lang="en-GB" dirty="0"/>
              <a:t>Desta </a:t>
            </a:r>
            <a:r>
              <a:rPr lang="en-GB" dirty="0" err="1"/>
              <a:t>vez</a:t>
            </a:r>
            <a:r>
              <a:rPr lang="en-GB" dirty="0"/>
              <a:t> o </a:t>
            </a:r>
            <a:r>
              <a:rPr lang="en-GB" dirty="0" err="1"/>
              <a:t>jogo</a:t>
            </a:r>
            <a:r>
              <a:rPr lang="en-GB" dirty="0"/>
              <a:t> que </a:t>
            </a:r>
            <a:r>
              <a:rPr lang="en-GB" dirty="0" err="1"/>
              <a:t>vos</a:t>
            </a:r>
            <a:r>
              <a:rPr lang="en-GB" dirty="0"/>
              <a:t> </a:t>
            </a:r>
            <a:r>
              <a:rPr lang="en-GB" dirty="0" err="1"/>
              <a:t>proponho</a:t>
            </a:r>
            <a:r>
              <a:rPr lang="en-GB" dirty="0"/>
              <a:t>, </a:t>
            </a:r>
            <a:r>
              <a:rPr lang="en-GB" dirty="0" err="1"/>
              <a:t>usa</a:t>
            </a:r>
            <a:r>
              <a:rPr lang="en-GB" dirty="0"/>
              <a:t> as </a:t>
            </a:r>
            <a:r>
              <a:rPr lang="en-GB" dirty="0" err="1"/>
              <a:t>letras</a:t>
            </a:r>
            <a:r>
              <a:rPr lang="en-GB" dirty="0"/>
              <a:t> do </a:t>
            </a:r>
            <a:r>
              <a:rPr lang="en-GB" dirty="0" err="1"/>
              <a:t>alfabeto</a:t>
            </a:r>
            <a:r>
              <a:rPr lang="en-GB" dirty="0"/>
              <a:t> de A-Z </a:t>
            </a:r>
            <a:r>
              <a:rPr lang="en-GB" dirty="0" err="1"/>
              <a:t>incluindo</a:t>
            </a:r>
            <a:r>
              <a:rPr lang="en-GB" dirty="0"/>
              <a:t> o W, Y, K…</a:t>
            </a:r>
          </a:p>
          <a:p>
            <a:r>
              <a:rPr lang="en-GB" dirty="0"/>
              <a:t>Para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letra</a:t>
            </a:r>
            <a:r>
              <a:rPr lang="en-GB" dirty="0"/>
              <a:t> do </a:t>
            </a:r>
            <a:r>
              <a:rPr lang="en-GB" dirty="0" err="1"/>
              <a:t>alfabeto</a:t>
            </a:r>
            <a:r>
              <a:rPr lang="en-GB" dirty="0"/>
              <a:t> </a:t>
            </a:r>
            <a:r>
              <a:rPr lang="en-GB" dirty="0" err="1"/>
              <a:t>escrevam</a:t>
            </a:r>
            <a:r>
              <a:rPr lang="en-GB" dirty="0"/>
              <a:t> o </a:t>
            </a:r>
            <a:r>
              <a:rPr lang="en-GB" dirty="0" err="1"/>
              <a:t>nome</a:t>
            </a:r>
            <a:r>
              <a:rPr lang="en-GB" dirty="0"/>
              <a:t> de algo </a:t>
            </a:r>
            <a:r>
              <a:rPr lang="en-GB" dirty="0" err="1"/>
              <a:t>existente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natureza</a:t>
            </a:r>
            <a:r>
              <a:rPr lang="en-GB" dirty="0"/>
              <a:t> que </a:t>
            </a:r>
            <a:r>
              <a:rPr lang="en-GB" dirty="0" err="1"/>
              <a:t>começa</a:t>
            </a:r>
            <a:r>
              <a:rPr lang="en-GB" dirty="0"/>
              <a:t> por </a:t>
            </a:r>
            <a:r>
              <a:rPr lang="en-GB" dirty="0" err="1"/>
              <a:t>essa</a:t>
            </a:r>
            <a:r>
              <a:rPr lang="en-GB" dirty="0"/>
              <a:t> </a:t>
            </a:r>
            <a:r>
              <a:rPr lang="en-GB" dirty="0" err="1"/>
              <a:t>letra</a:t>
            </a:r>
            <a:r>
              <a:rPr lang="en-GB" dirty="0"/>
              <a:t> (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sintético</a:t>
            </a:r>
            <a:r>
              <a:rPr lang="en-GB" dirty="0"/>
              <a:t>), por </a:t>
            </a:r>
            <a:r>
              <a:rPr lang="en-GB" dirty="0" err="1"/>
              <a:t>exemplo</a:t>
            </a:r>
            <a:r>
              <a:rPr lang="en-GB" dirty="0"/>
              <a:t> a-</a:t>
            </a:r>
            <a:r>
              <a:rPr lang="en-GB" dirty="0" err="1"/>
              <a:t>ananás</a:t>
            </a:r>
            <a:r>
              <a:rPr lang="en-GB" dirty="0"/>
              <a:t>.</a:t>
            </a:r>
          </a:p>
          <a:p>
            <a:r>
              <a:rPr lang="en-GB" dirty="0"/>
              <a:t>A </a:t>
            </a:r>
            <a:r>
              <a:rPr lang="en-GB" dirty="0" err="1"/>
              <a:t>pessoa</a:t>
            </a:r>
            <a:r>
              <a:rPr lang="en-GB" dirty="0"/>
              <a:t> que </a:t>
            </a:r>
            <a:r>
              <a:rPr lang="en-GB" dirty="0" err="1"/>
              <a:t>chegar</a:t>
            </a:r>
            <a:r>
              <a:rPr lang="en-GB" dirty="0"/>
              <a:t> </a:t>
            </a:r>
            <a:r>
              <a:rPr lang="en-GB" dirty="0" err="1"/>
              <a:t>primeiro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Z </a:t>
            </a:r>
            <a:r>
              <a:rPr lang="en-GB" dirty="0" err="1"/>
              <a:t>ganha</a:t>
            </a:r>
            <a:r>
              <a:rPr lang="en-GB" dirty="0"/>
              <a:t>! </a:t>
            </a:r>
            <a:r>
              <a:rPr lang="en-GB" dirty="0" err="1"/>
              <a:t>Reconhecimento</a:t>
            </a:r>
            <a:r>
              <a:rPr lang="en-GB" dirty="0"/>
              <a:t> que por </a:t>
            </a:r>
            <a:r>
              <a:rPr lang="en-GB" dirty="0" err="1"/>
              <a:t>aqui</a:t>
            </a:r>
            <a:r>
              <a:rPr lang="en-GB" dirty="0"/>
              <a:t> é </a:t>
            </a:r>
            <a:r>
              <a:rPr lang="en-GB" dirty="0" err="1"/>
              <a:t>dificil</a:t>
            </a:r>
            <a:r>
              <a:rPr lang="en-GB" dirty="0"/>
              <a:t> </a:t>
            </a:r>
            <a:r>
              <a:rPr lang="en-GB" dirty="0" err="1"/>
              <a:t>dar</a:t>
            </a:r>
            <a:r>
              <a:rPr lang="en-GB" dirty="0"/>
              <a:t> chocolates!</a:t>
            </a:r>
          </a:p>
          <a:p>
            <a:endParaRPr lang="en-GB" dirty="0"/>
          </a:p>
          <a:p>
            <a:r>
              <a:rPr lang="en-GB" dirty="0" err="1"/>
              <a:t>Têm</a:t>
            </a:r>
            <a:r>
              <a:rPr lang="en-GB" dirty="0"/>
              <a:t> 2 </a:t>
            </a:r>
            <a:r>
              <a:rPr lang="en-GB" dirty="0" err="1"/>
              <a:t>minutos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um.</a:t>
            </a:r>
          </a:p>
          <a:p>
            <a:r>
              <a:rPr lang="en-GB" dirty="0"/>
              <a:t>O tempo </a:t>
            </a:r>
            <a:r>
              <a:rPr lang="en-GB" dirty="0" err="1"/>
              <a:t>começa</a:t>
            </a:r>
            <a:r>
              <a:rPr lang="en-GB" dirty="0"/>
              <a:t> agora.</a:t>
            </a:r>
          </a:p>
          <a:p>
            <a:endParaRPr lang="en-GB" dirty="0"/>
          </a:p>
          <a:p>
            <a:r>
              <a:rPr lang="en-GB" dirty="0"/>
              <a:t>E </a:t>
            </a:r>
            <a:r>
              <a:rPr lang="en-GB" dirty="0" err="1"/>
              <a:t>então</a:t>
            </a:r>
            <a:r>
              <a:rPr lang="en-GB" dirty="0"/>
              <a:t>, </a:t>
            </a:r>
            <a:r>
              <a:rPr lang="en-GB" dirty="0" err="1"/>
              <a:t>resultados</a:t>
            </a:r>
            <a:r>
              <a:rPr lang="en-GB" dirty="0"/>
              <a:t>? </a:t>
            </a:r>
            <a:r>
              <a:rPr lang="en-GB" dirty="0" err="1"/>
              <a:t>Alguém</a:t>
            </a:r>
            <a:r>
              <a:rPr lang="en-GB" dirty="0"/>
              <a:t> </a:t>
            </a:r>
            <a:r>
              <a:rPr lang="en-GB" dirty="0" err="1"/>
              <a:t>chegou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Z?</a:t>
            </a:r>
          </a:p>
          <a:p>
            <a:endParaRPr lang="en-GB" dirty="0"/>
          </a:p>
          <a:p>
            <a:r>
              <a:rPr lang="en-GB" dirty="0" err="1"/>
              <a:t>Onde</a:t>
            </a:r>
            <a:r>
              <a:rPr lang="en-GB" dirty="0"/>
              <a:t> </a:t>
            </a:r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regras</a:t>
            </a:r>
            <a:r>
              <a:rPr lang="en-GB" dirty="0"/>
              <a:t> do </a:t>
            </a:r>
            <a:r>
              <a:rPr lang="en-GB" dirty="0" err="1"/>
              <a:t>jpogo</a:t>
            </a:r>
            <a:r>
              <a:rPr lang="en-GB" dirty="0"/>
              <a:t> é que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disse</a:t>
            </a:r>
            <a:r>
              <a:rPr lang="en-GB" dirty="0"/>
              <a:t> que </a:t>
            </a:r>
            <a:r>
              <a:rPr lang="en-GB" dirty="0" err="1"/>
              <a:t>tinham</a:t>
            </a:r>
            <a:r>
              <a:rPr lang="en-GB" dirty="0"/>
              <a:t> de </a:t>
            </a:r>
            <a:r>
              <a:rPr lang="en-GB" dirty="0" err="1"/>
              <a:t>listar</a:t>
            </a:r>
            <a:r>
              <a:rPr lang="en-GB" dirty="0"/>
              <a:t> as </a:t>
            </a:r>
            <a:r>
              <a:rPr lang="en-GB" dirty="0" err="1"/>
              <a:t>letras</a:t>
            </a:r>
            <a:r>
              <a:rPr lang="en-GB" dirty="0"/>
              <a:t> </a:t>
            </a:r>
            <a:r>
              <a:rPr lang="en-GB" dirty="0" err="1"/>
              <a:t>todas</a:t>
            </a:r>
            <a:r>
              <a:rPr lang="en-GB" dirty="0"/>
              <a:t> de a-z? </a:t>
            </a:r>
            <a:r>
              <a:rPr lang="en-GB" dirty="0" err="1"/>
              <a:t>ou</a:t>
            </a:r>
            <a:r>
              <a:rPr lang="en-GB" dirty="0"/>
              <a:t> faze-las por </a:t>
            </a:r>
            <a:r>
              <a:rPr lang="en-GB" dirty="0" err="1"/>
              <a:t>ordem</a:t>
            </a:r>
            <a:r>
              <a:rPr lang="en-GB" dirty="0"/>
              <a:t>?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tudo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mesma</a:t>
            </a:r>
            <a:r>
              <a:rPr lang="en-GB" dirty="0"/>
              <a:t> lingua?</a:t>
            </a:r>
          </a:p>
          <a:p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vez</a:t>
            </a:r>
            <a:r>
              <a:rPr lang="en-GB" dirty="0"/>
              <a:t>, </a:t>
            </a:r>
            <a:r>
              <a:rPr lang="en-GB" dirty="0" err="1"/>
              <a:t>somos</a:t>
            </a:r>
            <a:r>
              <a:rPr lang="en-GB" dirty="0"/>
              <a:t> </a:t>
            </a:r>
            <a:r>
              <a:rPr lang="en-GB" dirty="0" err="1"/>
              <a:t>nós</a:t>
            </a:r>
            <a:r>
              <a:rPr lang="en-GB" dirty="0"/>
              <a:t> que </a:t>
            </a:r>
            <a:r>
              <a:rPr lang="en-GB" dirty="0" err="1"/>
              <a:t>limitamos</a:t>
            </a:r>
            <a:r>
              <a:rPr lang="en-GB" dirty="0"/>
              <a:t> a </a:t>
            </a:r>
            <a:r>
              <a:rPr lang="en-GB" dirty="0" err="1"/>
              <a:t>nossa</a:t>
            </a:r>
            <a:r>
              <a:rPr lang="en-GB" dirty="0"/>
              <a:t> propria </a:t>
            </a:r>
            <a:r>
              <a:rPr lang="en-GB" dirty="0" err="1"/>
              <a:t>criatividade</a:t>
            </a:r>
            <a:r>
              <a:rPr lang="en-GB" dirty="0"/>
              <a:t>.</a:t>
            </a:r>
          </a:p>
          <a:p>
            <a:r>
              <a:rPr lang="en-GB" dirty="0"/>
              <a:t>Se </a:t>
            </a:r>
            <a:r>
              <a:rPr lang="en-GB" dirty="0" err="1"/>
              <a:t>lerem</a:t>
            </a:r>
            <a:r>
              <a:rPr lang="en-GB" dirty="0"/>
              <a:t> </a:t>
            </a:r>
            <a:r>
              <a:rPr lang="en-GB" dirty="0" err="1"/>
              <a:t>bem</a:t>
            </a:r>
            <a:r>
              <a:rPr lang="en-GB" dirty="0"/>
              <a:t> </a:t>
            </a:r>
            <a:r>
              <a:rPr lang="en-GB" dirty="0" err="1"/>
              <a:t>outra</a:t>
            </a:r>
            <a:r>
              <a:rPr lang="en-GB" dirty="0"/>
              <a:t> </a:t>
            </a:r>
            <a:r>
              <a:rPr lang="en-GB" dirty="0" err="1"/>
              <a:t>vez</a:t>
            </a:r>
            <a:r>
              <a:rPr lang="en-GB" dirty="0"/>
              <a:t> as </a:t>
            </a:r>
            <a:r>
              <a:rPr lang="en-GB" dirty="0" err="1"/>
              <a:t>regras</a:t>
            </a:r>
            <a:r>
              <a:rPr lang="en-GB" dirty="0"/>
              <a:t>… </a:t>
            </a:r>
            <a:r>
              <a:rPr lang="en-GB" dirty="0" err="1"/>
              <a:t>bastava</a:t>
            </a:r>
            <a:r>
              <a:rPr lang="en-GB" dirty="0"/>
              <a:t> </a:t>
            </a:r>
            <a:r>
              <a:rPr lang="en-GB" dirty="0" err="1"/>
              <a:t>terem</a:t>
            </a:r>
            <a:r>
              <a:rPr lang="en-GB" dirty="0"/>
              <a:t> </a:t>
            </a:r>
            <a:r>
              <a:rPr lang="en-GB" dirty="0" err="1"/>
              <a:t>feito</a:t>
            </a:r>
            <a:r>
              <a:rPr lang="en-GB" dirty="0"/>
              <a:t> para a </a:t>
            </a:r>
            <a:r>
              <a:rPr lang="en-GB" dirty="0" err="1"/>
              <a:t>letra</a:t>
            </a:r>
            <a:r>
              <a:rPr lang="en-GB" dirty="0"/>
              <a:t> Z. e </a:t>
            </a:r>
            <a:r>
              <a:rPr lang="en-GB" dirty="0" err="1"/>
              <a:t>ganhavam</a:t>
            </a:r>
            <a:r>
              <a:rPr lang="en-GB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6622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exercicio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já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complicado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fazer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Vou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explicar-vos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consiste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que 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suposto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aprenderem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mesmo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Forced association –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capacidade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tentarmos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juntar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ideias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conceitos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totalmente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dispares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relacionados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é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prática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que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ajuda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ideias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potencial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einovação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skill que 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treina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exercicios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Buckets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Students form teams of three to five. Each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 randomly chooses an index card from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of two buckets. One set of cards has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brand names (including international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brands). One set has product categories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(including developing nations’ needs).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instructor opens with “You work for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company on the one card, and they now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 you to develop a product for them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is on the other card.” The groups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given five to seven minutes to develop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product’s features, benefits, target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audience, and perhaps promotional ideas.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spokesperson from each team briefly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presents to the class while the instructor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records their ideas on the board.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Lesson: Forced association (combining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disparate ideas)  is a helpful and practical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way to get ideas for potential innovation,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 skill that can be developed 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01443-9EC5-A245-8F7F-1CA5F70DA953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3661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Então</a:t>
            </a:r>
            <a:r>
              <a:rPr lang="en-GB" dirty="0"/>
              <a:t>, Inovação o que é?</a:t>
            </a:r>
          </a:p>
          <a:p>
            <a:endParaRPr lang="en-GB" dirty="0"/>
          </a:p>
          <a:p>
            <a:r>
              <a:rPr lang="en-GB" dirty="0" err="1"/>
              <a:t>Aguarda</a:t>
            </a:r>
            <a:endParaRPr lang="en-GB" dirty="0"/>
          </a:p>
          <a:p>
            <a:r>
              <a:rPr lang="en-GB" dirty="0"/>
              <a:t>Inovação é um </a:t>
            </a:r>
            <a:r>
              <a:rPr lang="en-GB" dirty="0" err="1"/>
              <a:t>processo</a:t>
            </a:r>
            <a:r>
              <a:rPr lang="en-GB" dirty="0"/>
              <a:t> de </a:t>
            </a:r>
            <a:r>
              <a:rPr lang="en-GB" dirty="0" err="1"/>
              <a:t>desenvolvimento</a:t>
            </a:r>
            <a:r>
              <a:rPr lang="en-GB" dirty="0"/>
              <a:t> e </a:t>
            </a:r>
            <a:r>
              <a:rPr lang="en-GB" dirty="0" err="1"/>
              <a:t>experimentação</a:t>
            </a:r>
            <a:r>
              <a:rPr lang="en-GB" dirty="0"/>
              <a:t> e </a:t>
            </a:r>
            <a:r>
              <a:rPr lang="en-GB" dirty="0" err="1"/>
              <a:t>tentiva</a:t>
            </a:r>
            <a:r>
              <a:rPr lang="en-GB" dirty="0"/>
              <a:t> para </a:t>
            </a:r>
            <a:r>
              <a:rPr lang="en-GB" dirty="0" err="1"/>
              <a:t>utilizar</a:t>
            </a:r>
            <a:r>
              <a:rPr lang="en-GB" dirty="0"/>
              <a:t> </a:t>
            </a:r>
            <a:r>
              <a:rPr lang="en-GB" dirty="0" err="1"/>
              <a:t>invenções</a:t>
            </a:r>
            <a:r>
              <a:rPr lang="en-GB" dirty="0"/>
              <a:t>, </a:t>
            </a:r>
            <a:r>
              <a:rPr lang="en-GB" dirty="0" err="1"/>
              <a:t>ideias</a:t>
            </a:r>
            <a:r>
              <a:rPr lang="en-GB" dirty="0"/>
              <a:t>, </a:t>
            </a:r>
            <a:r>
              <a:rPr lang="en-GB" dirty="0" err="1"/>
              <a:t>conceitos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produtos</a:t>
            </a:r>
            <a:r>
              <a:rPr lang="en-GB" dirty="0"/>
              <a:t> e/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serviços</a:t>
            </a:r>
            <a:r>
              <a:rPr lang="en-GB" dirty="0"/>
              <a:t> que </a:t>
            </a:r>
            <a:r>
              <a:rPr lang="en-GB" dirty="0" err="1"/>
              <a:t>causem</a:t>
            </a:r>
            <a:r>
              <a:rPr lang="en-GB" dirty="0"/>
              <a:t> </a:t>
            </a:r>
            <a:r>
              <a:rPr lang="en-GB" dirty="0" err="1"/>
              <a:t>impacto</a:t>
            </a:r>
            <a:r>
              <a:rPr lang="en-GB" dirty="0"/>
              <a:t> e </a:t>
            </a:r>
            <a:r>
              <a:rPr lang="en-GB" dirty="0" err="1"/>
              <a:t>gerem</a:t>
            </a:r>
            <a:r>
              <a:rPr lang="en-GB" dirty="0"/>
              <a:t> </a:t>
            </a:r>
            <a:r>
              <a:rPr lang="en-GB" dirty="0" err="1"/>
              <a:t>valor</a:t>
            </a:r>
            <a:r>
              <a:rPr lang="en-GB" dirty="0"/>
              <a:t>.</a:t>
            </a:r>
          </a:p>
          <a:p>
            <a:r>
              <a:rPr lang="en-GB" dirty="0"/>
              <a:t>Podemos </a:t>
            </a:r>
            <a:r>
              <a:rPr lang="en-GB" dirty="0" err="1"/>
              <a:t>inovar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diferentes</a:t>
            </a:r>
            <a:r>
              <a:rPr lang="en-GB" dirty="0"/>
              <a:t> </a:t>
            </a:r>
            <a:r>
              <a:rPr lang="en-GB" dirty="0" err="1"/>
              <a:t>vertentes</a:t>
            </a:r>
            <a:r>
              <a:rPr lang="en-GB" dirty="0"/>
              <a:t>: a de </a:t>
            </a:r>
            <a:r>
              <a:rPr lang="en-GB" dirty="0" err="1"/>
              <a:t>produto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serviço</a:t>
            </a:r>
            <a:r>
              <a:rPr lang="en-GB" dirty="0"/>
              <a:t>,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processos</a:t>
            </a:r>
            <a:r>
              <a:rPr lang="en-GB" dirty="0"/>
              <a:t>, </a:t>
            </a:r>
            <a:r>
              <a:rPr lang="en-GB" dirty="0" err="1"/>
              <a:t>desenvolver</a:t>
            </a:r>
            <a:r>
              <a:rPr lang="en-GB" dirty="0"/>
              <a:t> um </a:t>
            </a:r>
            <a:r>
              <a:rPr lang="en-GB" dirty="0" err="1"/>
              <a:t>processo</a:t>
            </a:r>
            <a:r>
              <a:rPr lang="en-GB" dirty="0"/>
              <a:t> de </a:t>
            </a:r>
            <a:r>
              <a:rPr lang="en-GB" dirty="0" err="1"/>
              <a:t>síntese</a:t>
            </a:r>
            <a:r>
              <a:rPr lang="en-GB" dirty="0"/>
              <a:t> de um compost </a:t>
            </a:r>
            <a:r>
              <a:rPr lang="en-GB" dirty="0" err="1"/>
              <a:t>conhecido</a:t>
            </a:r>
            <a:r>
              <a:rPr lang="en-GB" dirty="0"/>
              <a:t> e </a:t>
            </a:r>
            <a:r>
              <a:rPr lang="en-GB" dirty="0" err="1"/>
              <a:t>útil</a:t>
            </a:r>
            <a:r>
              <a:rPr lang="en-GB" dirty="0"/>
              <a:t> é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memso</a:t>
            </a:r>
            <a:r>
              <a:rPr lang="en-GB" dirty="0"/>
              <a:t> </a:t>
            </a:r>
            <a:r>
              <a:rPr lang="en-GB" dirty="0" err="1"/>
              <a:t>inovador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que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processo</a:t>
            </a:r>
            <a:r>
              <a:rPr lang="en-GB" dirty="0"/>
              <a:t> </a:t>
            </a:r>
            <a:r>
              <a:rPr lang="en-GB" dirty="0" err="1"/>
              <a:t>permita</a:t>
            </a:r>
            <a:r>
              <a:rPr lang="en-GB" dirty="0"/>
              <a:t> </a:t>
            </a:r>
            <a:r>
              <a:rPr lang="en-GB" dirty="0" err="1"/>
              <a:t>reduzir</a:t>
            </a:r>
            <a:r>
              <a:rPr lang="en-GB" dirty="0"/>
              <a:t> custos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aumentar</a:t>
            </a:r>
            <a:r>
              <a:rPr lang="en-GB" dirty="0"/>
              <a:t> a </a:t>
            </a:r>
            <a:r>
              <a:rPr lang="en-GB" dirty="0" err="1"/>
              <a:t>quantidade</a:t>
            </a:r>
            <a:r>
              <a:rPr lang="en-GB" dirty="0"/>
              <a:t> d </a:t>
            </a:r>
            <a:r>
              <a:rPr lang="en-GB" dirty="0" err="1"/>
              <a:t>eproduto</a:t>
            </a:r>
            <a:r>
              <a:rPr lang="en-GB" dirty="0"/>
              <a:t> </a:t>
            </a:r>
            <a:r>
              <a:rPr lang="en-GB" dirty="0" err="1"/>
              <a:t>produzido</a:t>
            </a:r>
            <a:r>
              <a:rPr lang="en-GB" dirty="0"/>
              <a:t>. </a:t>
            </a:r>
            <a:r>
              <a:rPr lang="en-GB" dirty="0" err="1"/>
              <a:t>Há</a:t>
            </a:r>
            <a:r>
              <a:rPr lang="en-GB" dirty="0"/>
              <a:t> </a:t>
            </a:r>
            <a:r>
              <a:rPr lang="en-GB" dirty="0" err="1"/>
              <a:t>também</a:t>
            </a:r>
            <a:r>
              <a:rPr lang="en-GB" dirty="0"/>
              <a:t> </a:t>
            </a:r>
            <a:r>
              <a:rPr lang="en-GB" dirty="0" err="1"/>
              <a:t>empresas</a:t>
            </a:r>
            <a:r>
              <a:rPr lang="en-GB" dirty="0"/>
              <a:t> que </a:t>
            </a:r>
            <a:r>
              <a:rPr lang="en-GB" dirty="0" err="1"/>
              <a:t>inovam</a:t>
            </a:r>
            <a:r>
              <a:rPr lang="en-GB" dirty="0"/>
              <a:t> a </a:t>
            </a:r>
            <a:r>
              <a:rPr lang="en-GB" dirty="0" err="1"/>
              <a:t>nivel</a:t>
            </a:r>
            <a:r>
              <a:rPr lang="en-GB" dirty="0"/>
              <a:t> de </a:t>
            </a:r>
            <a:r>
              <a:rPr lang="en-GB" dirty="0" err="1"/>
              <a:t>modelos</a:t>
            </a:r>
            <a:r>
              <a:rPr lang="en-GB" dirty="0"/>
              <a:t> de </a:t>
            </a:r>
            <a:r>
              <a:rPr lang="en-GB" dirty="0" err="1"/>
              <a:t>negócio</a:t>
            </a:r>
            <a:r>
              <a:rPr lang="en-GB" dirty="0"/>
              <a:t>, e </a:t>
            </a:r>
            <a:r>
              <a:rPr lang="en-GB" dirty="0" err="1"/>
              <a:t>outras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termos</a:t>
            </a:r>
            <a:r>
              <a:rPr lang="en-GB" dirty="0"/>
              <a:t> de </a:t>
            </a:r>
            <a:r>
              <a:rPr lang="en-GB" dirty="0" err="1"/>
              <a:t>estratégia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Alguma</a:t>
            </a:r>
            <a:r>
              <a:rPr lang="en-GB" dirty="0"/>
              <a:t> </a:t>
            </a:r>
            <a:r>
              <a:rPr lang="en-GB" dirty="0" err="1"/>
              <a:t>questão</a:t>
            </a:r>
            <a:r>
              <a:rPr lang="en-GB" dirty="0"/>
              <a:t>?</a:t>
            </a:r>
          </a:p>
          <a:p>
            <a:r>
              <a:rPr lang="en-GB" dirty="0"/>
              <a:t>SE </a:t>
            </a:r>
            <a:r>
              <a:rPr lang="en-GB" dirty="0" err="1"/>
              <a:t>quiswrem</a:t>
            </a:r>
            <a:r>
              <a:rPr lang="en-GB" dirty="0"/>
              <a:t> Podemos agora </a:t>
            </a:r>
            <a:r>
              <a:rPr lang="en-GB" dirty="0" err="1"/>
              <a:t>fazer</a:t>
            </a:r>
            <a:r>
              <a:rPr lang="en-GB" dirty="0"/>
              <a:t> um </a:t>
            </a:r>
            <a:r>
              <a:rPr lang="en-GB" dirty="0" err="1"/>
              <a:t>curto</a:t>
            </a:r>
            <a:r>
              <a:rPr lang="en-GB" dirty="0"/>
              <a:t> interval de 10 </a:t>
            </a:r>
            <a:r>
              <a:rPr lang="en-GB" dirty="0" err="1"/>
              <a:t>minutos</a:t>
            </a:r>
            <a:r>
              <a:rPr lang="en-GB" dirty="0"/>
              <a:t> pois </a:t>
            </a:r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iniciar</a:t>
            </a:r>
            <a:r>
              <a:rPr lang="en-GB" dirty="0"/>
              <a:t> um novo </a:t>
            </a:r>
            <a:r>
              <a:rPr lang="en-GB" dirty="0" err="1"/>
              <a:t>assunto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3101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vamos começar a abordar uma ferramenta chamada Business Model Canvas que foi desenvolvida por Alex Osterwalder em co-autoria com Ives Pigneur.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Alex soterwalder é um dos nomes importantes na geração de modelos de negócios, sendo que  esta ferramenta se tornou imensamente conhecida não só para a criação d enovos modelos de negócio mas também para avaliar modelos existentes. Ele próprio inovador, deu uma ferramenta revolucionária ao mundo dos negócios e o livro tornou-se num best seller global.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568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 </a:t>
            </a:r>
            <a:r>
              <a:rPr lang="en-GB" dirty="0" err="1"/>
              <a:t>porque</a:t>
            </a:r>
            <a:r>
              <a:rPr lang="en-GB" dirty="0"/>
              <a:t> é que </a:t>
            </a:r>
            <a:r>
              <a:rPr lang="en-GB" dirty="0" err="1"/>
              <a:t>esta</a:t>
            </a:r>
            <a:r>
              <a:rPr lang="en-GB" dirty="0"/>
              <a:t> ferramenta </a:t>
            </a:r>
            <a:r>
              <a:rPr lang="en-GB" dirty="0" err="1"/>
              <a:t>trouxe</a:t>
            </a:r>
            <a:r>
              <a:rPr lang="en-GB" dirty="0"/>
              <a:t> </a:t>
            </a:r>
            <a:r>
              <a:rPr lang="en-GB" dirty="0" err="1"/>
              <a:t>tanta</a:t>
            </a:r>
            <a:r>
              <a:rPr lang="en-GB" dirty="0"/>
              <a:t> </a:t>
            </a:r>
            <a:r>
              <a:rPr lang="en-GB" dirty="0" err="1"/>
              <a:t>coisa</a:t>
            </a:r>
            <a:r>
              <a:rPr lang="en-GB" dirty="0"/>
              <a:t> de novo.</a:t>
            </a:r>
          </a:p>
          <a:p>
            <a:r>
              <a:rPr lang="en-GB" dirty="0"/>
              <a:t>Um </a:t>
            </a:r>
            <a:r>
              <a:rPr lang="en-GB" dirty="0" err="1"/>
              <a:t>modelo</a:t>
            </a:r>
            <a:r>
              <a:rPr lang="en-GB" dirty="0"/>
              <a:t> de </a:t>
            </a:r>
            <a:r>
              <a:rPr lang="en-GB" dirty="0" err="1"/>
              <a:t>negócio</a:t>
            </a:r>
            <a:r>
              <a:rPr lang="en-GB" dirty="0"/>
              <a:t>, de </a:t>
            </a:r>
            <a:r>
              <a:rPr lang="en-GB" dirty="0" err="1"/>
              <a:t>acordo</a:t>
            </a:r>
            <a:r>
              <a:rPr lang="en-GB" dirty="0"/>
              <a:t> com a </a:t>
            </a:r>
            <a:r>
              <a:rPr lang="en-GB" dirty="0" err="1"/>
              <a:t>definição</a:t>
            </a:r>
            <a:r>
              <a:rPr lang="en-GB" dirty="0"/>
              <a:t> de Alex Osterwalder é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descrição</a:t>
            </a:r>
            <a:r>
              <a:rPr lang="en-GB" dirty="0"/>
              <a:t> </a:t>
            </a:r>
            <a:r>
              <a:rPr lang="en-GB" dirty="0" err="1"/>
              <a:t>lógica</a:t>
            </a:r>
            <a:r>
              <a:rPr lang="en-GB" dirty="0"/>
              <a:t> de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organização</a:t>
            </a:r>
            <a:r>
              <a:rPr lang="en-GB" dirty="0"/>
              <a:t> </a:t>
            </a:r>
            <a:r>
              <a:rPr lang="en-GB" dirty="0" err="1"/>
              <a:t>cria</a:t>
            </a:r>
            <a:r>
              <a:rPr lang="en-GB" dirty="0"/>
              <a:t> </a:t>
            </a:r>
            <a:r>
              <a:rPr lang="en-GB" dirty="0" err="1"/>
              <a:t>distribui</a:t>
            </a:r>
            <a:r>
              <a:rPr lang="en-GB" dirty="0"/>
              <a:t> e </a:t>
            </a:r>
            <a:r>
              <a:rPr lang="en-GB" dirty="0" err="1"/>
              <a:t>captura</a:t>
            </a:r>
            <a:r>
              <a:rPr lang="en-GB" dirty="0"/>
              <a:t> </a:t>
            </a:r>
            <a:r>
              <a:rPr lang="en-GB" dirty="0" err="1"/>
              <a:t>valor</a:t>
            </a:r>
            <a:r>
              <a:rPr lang="en-GB" dirty="0"/>
              <a:t>.</a:t>
            </a:r>
          </a:p>
          <a:p>
            <a:r>
              <a:rPr lang="en-GB" dirty="0"/>
              <a:t>Mas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passamos</a:t>
            </a:r>
            <a:r>
              <a:rPr lang="en-GB" dirty="0"/>
              <a:t> da </a:t>
            </a:r>
            <a:r>
              <a:rPr lang="en-GB" dirty="0" err="1"/>
              <a:t>definição</a:t>
            </a:r>
            <a:r>
              <a:rPr lang="en-GB" dirty="0"/>
              <a:t> a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realidade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4960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imaginar</a:t>
            </a:r>
            <a:r>
              <a:rPr lang="en-GB" dirty="0"/>
              <a:t> que </a:t>
            </a:r>
            <a:r>
              <a:rPr lang="en-GB" dirty="0" err="1"/>
              <a:t>vos</a:t>
            </a:r>
            <a:r>
              <a:rPr lang="en-GB" dirty="0"/>
              <a:t> é dado um </a:t>
            </a:r>
            <a:r>
              <a:rPr lang="en-GB" dirty="0" err="1"/>
              <a:t>saco</a:t>
            </a:r>
            <a:r>
              <a:rPr lang="en-GB" dirty="0"/>
              <a:t> de </a:t>
            </a:r>
            <a:r>
              <a:rPr lang="en-GB" dirty="0" err="1"/>
              <a:t>peças</a:t>
            </a:r>
            <a:r>
              <a:rPr lang="en-GB" dirty="0"/>
              <a:t> de </a:t>
            </a:r>
            <a:r>
              <a:rPr lang="en-GB" dirty="0" err="1"/>
              <a:t>lego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0314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 </a:t>
            </a:r>
            <a:r>
              <a:rPr lang="en-GB" dirty="0" err="1"/>
              <a:t>vos</a:t>
            </a:r>
            <a:r>
              <a:rPr lang="en-GB" dirty="0"/>
              <a:t> </a:t>
            </a:r>
            <a:r>
              <a:rPr lang="en-GB" dirty="0" err="1"/>
              <a:t>pedem</a:t>
            </a:r>
            <a:r>
              <a:rPr lang="en-GB" dirty="0"/>
              <a:t> para </a:t>
            </a:r>
            <a:r>
              <a:rPr lang="en-GB" dirty="0" err="1"/>
              <a:t>fazer</a:t>
            </a:r>
            <a:r>
              <a:rPr lang="en-GB" dirty="0"/>
              <a:t> a </a:t>
            </a:r>
            <a:r>
              <a:rPr lang="en-GB" dirty="0" err="1"/>
              <a:t>Millenium</a:t>
            </a:r>
            <a:r>
              <a:rPr lang="en-GB" dirty="0"/>
              <a:t> Falcon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497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 </a:t>
            </a:r>
            <a:r>
              <a:rPr lang="en-GB" dirty="0" err="1"/>
              <a:t>grupo</a:t>
            </a:r>
            <a:r>
              <a:rPr lang="en-GB" dirty="0"/>
              <a:t> A </a:t>
            </a:r>
            <a:r>
              <a:rPr lang="en-GB" dirty="0" err="1"/>
              <a:t>agarra</a:t>
            </a:r>
            <a:r>
              <a:rPr lang="en-GB" dirty="0"/>
              <a:t> </a:t>
            </a:r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peças</a:t>
            </a:r>
            <a:r>
              <a:rPr lang="en-GB" dirty="0"/>
              <a:t> de </a:t>
            </a:r>
            <a:r>
              <a:rPr lang="en-GB" dirty="0" err="1"/>
              <a:t>lego</a:t>
            </a:r>
            <a:r>
              <a:rPr lang="en-GB" dirty="0"/>
              <a:t> e </a:t>
            </a:r>
            <a:r>
              <a:rPr lang="en-GB" dirty="0" err="1"/>
              <a:t>tenta</a:t>
            </a:r>
            <a:r>
              <a:rPr lang="en-GB" dirty="0"/>
              <a:t> </a:t>
            </a:r>
            <a:r>
              <a:rPr lang="en-GB" dirty="0" err="1"/>
              <a:t>através</a:t>
            </a:r>
            <a:r>
              <a:rPr lang="en-GB" dirty="0"/>
              <a:t> da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imaginação</a:t>
            </a:r>
            <a:r>
              <a:rPr lang="en-GB" dirty="0"/>
              <a:t> e engenho </a:t>
            </a:r>
            <a:r>
              <a:rPr lang="en-GB" dirty="0" err="1"/>
              <a:t>contruir</a:t>
            </a:r>
            <a:r>
              <a:rPr lang="en-GB" dirty="0"/>
              <a:t> a nave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505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Inovação.</a:t>
            </a:r>
          </a:p>
          <a:p>
            <a:r>
              <a:rPr lang="en-GB" dirty="0"/>
              <a:t>Nos </a:t>
            </a:r>
            <a:r>
              <a:rPr lang="en-GB" dirty="0" err="1"/>
              <a:t>dias</a:t>
            </a:r>
            <a:r>
              <a:rPr lang="en-GB" dirty="0"/>
              <a:t> de </a:t>
            </a:r>
            <a:r>
              <a:rPr lang="en-GB" dirty="0" err="1"/>
              <a:t>hoje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se </a:t>
            </a:r>
            <a:r>
              <a:rPr lang="en-GB" dirty="0" err="1"/>
              <a:t>fala</a:t>
            </a:r>
            <a:r>
              <a:rPr lang="en-GB" dirty="0"/>
              <a:t> de </a:t>
            </a:r>
            <a:r>
              <a:rPr lang="en-GB" dirty="0" err="1"/>
              <a:t>outra</a:t>
            </a:r>
            <a:r>
              <a:rPr lang="en-GB" dirty="0"/>
              <a:t> </a:t>
            </a:r>
            <a:r>
              <a:rPr lang="en-GB" dirty="0" err="1"/>
              <a:t>coisa</a:t>
            </a:r>
            <a:r>
              <a:rPr lang="en-GB" dirty="0"/>
              <a:t>. O que é?....</a:t>
            </a:r>
          </a:p>
          <a:p>
            <a:endParaRPr lang="en-GB" dirty="0"/>
          </a:p>
          <a:p>
            <a:r>
              <a:rPr lang="en-GB" dirty="0"/>
              <a:t>Inovação é </a:t>
            </a:r>
            <a:r>
              <a:rPr lang="en-GB" dirty="0" err="1"/>
              <a:t>quando</a:t>
            </a:r>
            <a:r>
              <a:rPr lang="en-GB" dirty="0"/>
              <a:t> as </a:t>
            </a:r>
            <a:r>
              <a:rPr lang="en-GB" dirty="0" err="1"/>
              <a:t>pessoas</a:t>
            </a:r>
            <a:r>
              <a:rPr lang="en-GB" dirty="0"/>
              <a:t> </a:t>
            </a:r>
            <a:r>
              <a:rPr lang="en-GB" dirty="0" err="1"/>
              <a:t>criam</a:t>
            </a:r>
            <a:r>
              <a:rPr lang="en-GB" dirty="0"/>
              <a:t> </a:t>
            </a:r>
            <a:r>
              <a:rPr lang="en-GB" dirty="0" err="1"/>
              <a:t>valor</a:t>
            </a:r>
            <a:r>
              <a:rPr lang="en-GB" dirty="0"/>
              <a:t> pela </a:t>
            </a:r>
            <a:r>
              <a:rPr lang="en-GB" dirty="0" err="1"/>
              <a:t>implementação</a:t>
            </a:r>
            <a:r>
              <a:rPr lang="en-GB" dirty="0"/>
              <a:t> de </a:t>
            </a:r>
            <a:r>
              <a:rPr lang="en-GB" dirty="0" err="1"/>
              <a:t>novas</a:t>
            </a:r>
            <a:r>
              <a:rPr lang="en-GB" dirty="0"/>
              <a:t> </a:t>
            </a:r>
            <a:r>
              <a:rPr lang="en-GB" dirty="0" err="1"/>
              <a:t>ideias</a:t>
            </a:r>
            <a:endParaRPr lang="en-GB" dirty="0"/>
          </a:p>
          <a:p>
            <a:r>
              <a:rPr lang="en-GB" dirty="0"/>
              <a:t>Inovação é algo </a:t>
            </a:r>
            <a:r>
              <a:rPr lang="en-GB" dirty="0" err="1"/>
              <a:t>diferente</a:t>
            </a:r>
            <a:r>
              <a:rPr lang="en-GB" dirty="0"/>
              <a:t> do que </a:t>
            </a:r>
            <a:r>
              <a:rPr lang="en-GB" dirty="0" err="1"/>
              <a:t>já</a:t>
            </a:r>
            <a:r>
              <a:rPr lang="en-GB" dirty="0"/>
              <a:t> </a:t>
            </a:r>
            <a:r>
              <a:rPr lang="en-GB" dirty="0" err="1"/>
              <a:t>existe</a:t>
            </a:r>
            <a:r>
              <a:rPr lang="en-GB" dirty="0"/>
              <a:t> e que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impacto</a:t>
            </a:r>
            <a:endParaRPr lang="en-GB" dirty="0"/>
          </a:p>
          <a:p>
            <a:r>
              <a:rPr lang="en-GB" dirty="0"/>
              <a:t>Inovação é </a:t>
            </a:r>
            <a:r>
              <a:rPr lang="en-GB" dirty="0" err="1"/>
              <a:t>também</a:t>
            </a:r>
            <a:r>
              <a:rPr lang="en-GB" dirty="0"/>
              <a:t> um </a:t>
            </a:r>
            <a:r>
              <a:rPr lang="en-GB" dirty="0" err="1"/>
              <a:t>processo</a:t>
            </a:r>
            <a:r>
              <a:rPr lang="en-GB" dirty="0"/>
              <a:t> que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desde</a:t>
            </a:r>
            <a:r>
              <a:rPr lang="en-GB" dirty="0"/>
              <a:t> a </a:t>
            </a:r>
            <a:r>
              <a:rPr lang="en-GB" dirty="0" err="1"/>
              <a:t>descoberta</a:t>
            </a:r>
            <a:r>
              <a:rPr lang="en-GB" dirty="0"/>
              <a:t>, </a:t>
            </a:r>
            <a:r>
              <a:rPr lang="en-GB" dirty="0" err="1"/>
              <a:t>experimentação</a:t>
            </a:r>
            <a:r>
              <a:rPr lang="en-GB" dirty="0"/>
              <a:t>, </a:t>
            </a:r>
            <a:r>
              <a:rPr lang="en-GB" dirty="0" err="1"/>
              <a:t>desenvolvimento</a:t>
            </a:r>
            <a:r>
              <a:rPr lang="en-GB" dirty="0"/>
              <a:t> e </a:t>
            </a:r>
            <a:r>
              <a:rPr lang="en-GB" dirty="0" err="1"/>
              <a:t>adoção</a:t>
            </a:r>
            <a:r>
              <a:rPr lang="en-GB" dirty="0"/>
              <a:t> de </a:t>
            </a:r>
            <a:r>
              <a:rPr lang="en-GB" dirty="0" err="1"/>
              <a:t>novos</a:t>
            </a:r>
            <a:r>
              <a:rPr lang="en-GB" dirty="0"/>
              <a:t> </a:t>
            </a:r>
            <a:r>
              <a:rPr lang="en-GB" dirty="0" err="1"/>
              <a:t>produtos</a:t>
            </a:r>
            <a:r>
              <a:rPr lang="en-GB" dirty="0"/>
              <a:t>, </a:t>
            </a:r>
            <a:r>
              <a:rPr lang="en-GB" dirty="0" err="1"/>
              <a:t>processos</a:t>
            </a:r>
            <a:r>
              <a:rPr lang="en-GB" dirty="0"/>
              <a:t>, </a:t>
            </a:r>
            <a:r>
              <a:rPr lang="en-GB" dirty="0" err="1"/>
              <a:t>serviços</a:t>
            </a:r>
            <a:endParaRPr lang="en-GB" dirty="0"/>
          </a:p>
          <a:p>
            <a:r>
              <a:rPr lang="en-GB" dirty="0"/>
              <a:t>Inovação é </a:t>
            </a:r>
            <a:r>
              <a:rPr lang="en-GB" dirty="0" err="1"/>
              <a:t>assim</a:t>
            </a:r>
            <a:r>
              <a:rPr lang="en-GB" dirty="0"/>
              <a:t> a </a:t>
            </a:r>
            <a:r>
              <a:rPr lang="en-GB" dirty="0" err="1"/>
              <a:t>conversão</a:t>
            </a:r>
            <a:r>
              <a:rPr lang="en-GB" dirty="0"/>
              <a:t> de </a:t>
            </a:r>
            <a:r>
              <a:rPr lang="en-GB" dirty="0" err="1"/>
              <a:t>conhecimento</a:t>
            </a:r>
            <a:r>
              <a:rPr lang="en-GB" dirty="0"/>
              <a:t> e </a:t>
            </a:r>
            <a:r>
              <a:rPr lang="en-GB" dirty="0" err="1"/>
              <a:t>ideias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um </a:t>
            </a:r>
            <a:r>
              <a:rPr lang="en-GB" dirty="0" err="1"/>
              <a:t>beneficio</a:t>
            </a:r>
            <a:r>
              <a:rPr lang="en-GB" dirty="0"/>
              <a:t>, que tanto </a:t>
            </a:r>
            <a:r>
              <a:rPr lang="en-GB" dirty="0" err="1"/>
              <a:t>pode</a:t>
            </a:r>
            <a:r>
              <a:rPr lang="en-GB" dirty="0"/>
              <a:t> ser para </a:t>
            </a:r>
            <a:r>
              <a:rPr lang="en-GB" dirty="0" err="1"/>
              <a:t>uso</a:t>
            </a:r>
            <a:r>
              <a:rPr lang="en-GB" dirty="0"/>
              <a:t> commercial, </a:t>
            </a:r>
            <a:r>
              <a:rPr lang="en-GB" dirty="0" err="1"/>
              <a:t>económico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para o </a:t>
            </a:r>
            <a:r>
              <a:rPr lang="en-GB" dirty="0" err="1"/>
              <a:t>bem</a:t>
            </a:r>
            <a:r>
              <a:rPr lang="en-GB" dirty="0"/>
              <a:t> </a:t>
            </a:r>
            <a:r>
              <a:rPr lang="en-GB" dirty="0" err="1"/>
              <a:t>público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3519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Já</a:t>
            </a:r>
            <a:r>
              <a:rPr lang="en-GB" dirty="0"/>
              <a:t> o </a:t>
            </a:r>
            <a:r>
              <a:rPr lang="en-GB" dirty="0" err="1"/>
              <a:t>grupo</a:t>
            </a:r>
            <a:r>
              <a:rPr lang="en-GB" dirty="0"/>
              <a:t> B é-</a:t>
            </a:r>
            <a:r>
              <a:rPr lang="en-GB" dirty="0" err="1"/>
              <a:t>lhes</a:t>
            </a:r>
            <a:r>
              <a:rPr lang="en-GB" dirty="0"/>
              <a:t> dado as </a:t>
            </a:r>
            <a:r>
              <a:rPr lang="en-GB" dirty="0" err="1"/>
              <a:t>instruções</a:t>
            </a:r>
            <a:r>
              <a:rPr lang="en-GB" dirty="0"/>
              <a:t> para </a:t>
            </a:r>
            <a:r>
              <a:rPr lang="en-GB" dirty="0" err="1"/>
              <a:t>construção</a:t>
            </a:r>
            <a:r>
              <a:rPr lang="en-GB" dirty="0"/>
              <a:t> da nave.</a:t>
            </a:r>
          </a:p>
          <a:p>
            <a:endParaRPr lang="en-GB" dirty="0"/>
          </a:p>
          <a:p>
            <a:r>
              <a:rPr lang="en-GB" dirty="0" err="1"/>
              <a:t>´Que</a:t>
            </a:r>
            <a:r>
              <a:rPr lang="en-GB" dirty="0"/>
              <a:t> </a:t>
            </a:r>
            <a:r>
              <a:rPr lang="en-GB" dirty="0" err="1"/>
              <a:t>grupo</a:t>
            </a:r>
            <a:r>
              <a:rPr lang="en-GB" dirty="0"/>
              <a:t> é que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chegar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rápido</a:t>
            </a:r>
            <a:r>
              <a:rPr lang="en-GB" dirty="0"/>
              <a:t> e de forma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eficiente</a:t>
            </a:r>
            <a:r>
              <a:rPr lang="en-GB" dirty="0"/>
              <a:t> à nave especial?</a:t>
            </a:r>
          </a:p>
          <a:p>
            <a:endParaRPr lang="en-GB" dirty="0"/>
          </a:p>
          <a:p>
            <a:r>
              <a:rPr lang="en-GB" dirty="0"/>
              <a:t>O </a:t>
            </a:r>
            <a:r>
              <a:rPr lang="en-GB" dirty="0" err="1"/>
              <a:t>grupo</a:t>
            </a:r>
            <a:r>
              <a:rPr lang="en-GB" dirty="0"/>
              <a:t> B </a:t>
            </a:r>
            <a:r>
              <a:rPr lang="en-GB" dirty="0" err="1"/>
              <a:t>certo</a:t>
            </a:r>
            <a:r>
              <a:rPr lang="en-GB" dirty="0"/>
              <a:t>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744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Foi</a:t>
            </a:r>
            <a:r>
              <a:rPr lang="en-GB" dirty="0"/>
              <a:t> </a:t>
            </a:r>
            <a:r>
              <a:rPr lang="en-GB" dirty="0" err="1"/>
              <a:t>isso</a:t>
            </a:r>
            <a:r>
              <a:rPr lang="en-GB" dirty="0"/>
              <a:t> </a:t>
            </a:r>
            <a:r>
              <a:rPr lang="en-GB" dirty="0" err="1"/>
              <a:t>mesmo</a:t>
            </a:r>
            <a:r>
              <a:rPr lang="en-GB" dirty="0"/>
              <a:t> que o Alex e o </a:t>
            </a:r>
            <a:r>
              <a:rPr lang="en-GB" dirty="0" err="1"/>
              <a:t>seu</a:t>
            </a:r>
            <a:r>
              <a:rPr lang="en-GB" dirty="0"/>
              <a:t> co-</a:t>
            </a:r>
            <a:r>
              <a:rPr lang="en-GB" dirty="0" err="1"/>
              <a:t>autor</a:t>
            </a:r>
            <a:r>
              <a:rPr lang="en-GB" dirty="0"/>
              <a:t> </a:t>
            </a:r>
            <a:r>
              <a:rPr lang="en-GB" dirty="0" err="1"/>
              <a:t>fizeram</a:t>
            </a:r>
            <a:r>
              <a:rPr lang="en-GB" dirty="0"/>
              <a:t>: </a:t>
            </a:r>
            <a:r>
              <a:rPr lang="en-GB" dirty="0" err="1"/>
              <a:t>desenharam</a:t>
            </a:r>
            <a:r>
              <a:rPr lang="en-GB" dirty="0"/>
              <a:t> as </a:t>
            </a:r>
            <a:r>
              <a:rPr lang="en-GB" dirty="0" err="1"/>
              <a:t>instruções</a:t>
            </a:r>
            <a:r>
              <a:rPr lang="en-GB" dirty="0"/>
              <a:t> para a </a:t>
            </a:r>
            <a:r>
              <a:rPr lang="en-GB" dirty="0" err="1"/>
              <a:t>criação</a:t>
            </a:r>
            <a:r>
              <a:rPr lang="en-GB" dirty="0"/>
              <a:t> de um </a:t>
            </a:r>
            <a:r>
              <a:rPr lang="en-GB" dirty="0" err="1"/>
              <a:t>modelo</a:t>
            </a:r>
            <a:r>
              <a:rPr lang="en-GB" dirty="0"/>
              <a:t> de </a:t>
            </a:r>
            <a:r>
              <a:rPr lang="en-GB" dirty="0" err="1"/>
              <a:t>negócio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049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 </a:t>
            </a:r>
            <a:r>
              <a:rPr lang="en-GB" dirty="0" err="1"/>
              <a:t>este</a:t>
            </a:r>
            <a:r>
              <a:rPr lang="en-GB" dirty="0"/>
              <a:t> video </a:t>
            </a:r>
            <a:r>
              <a:rPr lang="en-GB" dirty="0" err="1"/>
              <a:t>percebem</a:t>
            </a:r>
            <a:r>
              <a:rPr lang="en-GB" dirty="0"/>
              <a:t> o que é o business model canvas </a:t>
            </a:r>
            <a:r>
              <a:rPr lang="en-GB" dirty="0" err="1"/>
              <a:t>permite</a:t>
            </a:r>
            <a:r>
              <a:rPr lang="en-GB" dirty="0"/>
              <a:t> </a:t>
            </a:r>
            <a:r>
              <a:rPr lang="en-GB" dirty="0" err="1"/>
              <a:t>fazer</a:t>
            </a:r>
            <a:r>
              <a:rPr lang="en-GB" dirty="0"/>
              <a:t> e o </a:t>
            </a:r>
            <a:r>
              <a:rPr lang="en-GB" dirty="0" err="1"/>
              <a:t>porque</a:t>
            </a:r>
            <a:r>
              <a:rPr lang="en-GB" dirty="0"/>
              <a:t> de ser </a:t>
            </a:r>
            <a:r>
              <a:rPr lang="en-GB" dirty="0" err="1"/>
              <a:t>importante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5007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Portanto</a:t>
            </a:r>
            <a:r>
              <a:rPr lang="en-GB" dirty="0"/>
              <a:t> o BMC é </a:t>
            </a:r>
            <a:r>
              <a:rPr lang="en-GB" dirty="0" err="1"/>
              <a:t>constituído</a:t>
            </a:r>
            <a:r>
              <a:rPr lang="en-GB" dirty="0"/>
              <a:t> por 9 </a:t>
            </a:r>
            <a:r>
              <a:rPr lang="en-GB" dirty="0" err="1"/>
              <a:t>Blocos</a:t>
            </a:r>
            <a:r>
              <a:rPr lang="en-GB" dirty="0"/>
              <a:t> de </a:t>
            </a:r>
            <a:r>
              <a:rPr lang="en-GB" dirty="0" err="1"/>
              <a:t>construção</a:t>
            </a:r>
            <a:r>
              <a:rPr lang="en-GB" dirty="0"/>
              <a:t> que </a:t>
            </a:r>
            <a:r>
              <a:rPr lang="en-GB" dirty="0" err="1"/>
              <a:t>cobrem</a:t>
            </a:r>
            <a:r>
              <a:rPr lang="en-GB" dirty="0"/>
              <a:t> as </a:t>
            </a:r>
            <a:r>
              <a:rPr lang="en-GB" dirty="0" err="1"/>
              <a:t>diferentes</a:t>
            </a:r>
            <a:r>
              <a:rPr lang="en-GB" dirty="0"/>
              <a:t> </a:t>
            </a:r>
            <a:r>
              <a:rPr lang="en-GB" dirty="0" err="1"/>
              <a:t>áreas</a:t>
            </a:r>
            <a:r>
              <a:rPr lang="en-GB" dirty="0"/>
              <a:t> que </a:t>
            </a:r>
            <a:r>
              <a:rPr lang="en-GB" dirty="0" err="1"/>
              <a:t>devemos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atenção</a:t>
            </a:r>
            <a:r>
              <a:rPr lang="en-GB" dirty="0"/>
              <a:t> </a:t>
            </a:r>
            <a:r>
              <a:rPr lang="en-GB" dirty="0" err="1"/>
              <a:t>quando</a:t>
            </a:r>
            <a:r>
              <a:rPr lang="en-GB" dirty="0"/>
              <a:t> </a:t>
            </a:r>
            <a:r>
              <a:rPr lang="en-GB" dirty="0" err="1"/>
              <a:t>cosntruímos</a:t>
            </a:r>
            <a:r>
              <a:rPr lang="en-GB" dirty="0"/>
              <a:t> um </a:t>
            </a:r>
            <a:r>
              <a:rPr lang="en-GB" dirty="0" err="1"/>
              <a:t>modelo</a:t>
            </a:r>
            <a:r>
              <a:rPr lang="en-GB" dirty="0"/>
              <a:t> de </a:t>
            </a:r>
            <a:r>
              <a:rPr lang="en-GB" dirty="0" err="1"/>
              <a:t>negócio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0192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Desenvolveram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linguagem</a:t>
            </a:r>
            <a:r>
              <a:rPr lang="en-GB" dirty="0"/>
              <a:t> </a:t>
            </a:r>
            <a:r>
              <a:rPr lang="en-GB" dirty="0" err="1"/>
              <a:t>comum</a:t>
            </a:r>
            <a:r>
              <a:rPr lang="en-GB" dirty="0"/>
              <a:t> para </a:t>
            </a:r>
            <a:r>
              <a:rPr lang="en-GB" dirty="0" err="1"/>
              <a:t>descrever</a:t>
            </a:r>
            <a:r>
              <a:rPr lang="en-GB" dirty="0"/>
              <a:t>, </a:t>
            </a:r>
            <a:r>
              <a:rPr lang="en-GB" dirty="0" err="1"/>
              <a:t>visualizar</a:t>
            </a:r>
            <a:r>
              <a:rPr lang="en-GB" dirty="0"/>
              <a:t>, </a:t>
            </a:r>
            <a:r>
              <a:rPr lang="en-GB" dirty="0" err="1"/>
              <a:t>avaliar</a:t>
            </a:r>
            <a:r>
              <a:rPr lang="en-GB" dirty="0"/>
              <a:t> e de mudar </a:t>
            </a:r>
            <a:r>
              <a:rPr lang="en-GB" dirty="0" err="1"/>
              <a:t>modelos</a:t>
            </a:r>
            <a:r>
              <a:rPr lang="en-GB" dirty="0"/>
              <a:t> de </a:t>
            </a:r>
            <a:r>
              <a:rPr lang="en-GB" dirty="0" err="1"/>
              <a:t>negócio</a:t>
            </a:r>
            <a:r>
              <a:rPr lang="en-GB" dirty="0"/>
              <a:t>.</a:t>
            </a:r>
          </a:p>
          <a:p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shared language for describing, visualizing,</a:t>
            </a:r>
          </a:p>
          <a:p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assessing, and changing business models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9467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Estes </a:t>
            </a:r>
            <a:r>
              <a:rPr lang="en-GB" dirty="0" err="1"/>
              <a:t>blocos</a:t>
            </a:r>
            <a:r>
              <a:rPr lang="en-GB" dirty="0"/>
              <a:t> </a:t>
            </a:r>
            <a:r>
              <a:rPr lang="en-GB" dirty="0" err="1"/>
              <a:t>estão</a:t>
            </a:r>
            <a:r>
              <a:rPr lang="en-GB" dirty="0"/>
              <a:t> </a:t>
            </a:r>
            <a:r>
              <a:rPr lang="en-GB" dirty="0" err="1"/>
              <a:t>arranjados</a:t>
            </a:r>
            <a:r>
              <a:rPr lang="en-GB" dirty="0"/>
              <a:t> entre </a:t>
            </a:r>
            <a:r>
              <a:rPr lang="en-GB" dirty="0" err="1"/>
              <a:t>si</a:t>
            </a:r>
            <a:r>
              <a:rPr lang="en-GB" dirty="0"/>
              <a:t> de forma </a:t>
            </a:r>
            <a:r>
              <a:rPr lang="en-GB" dirty="0" err="1"/>
              <a:t>simétrica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que no </a:t>
            </a:r>
            <a:r>
              <a:rPr lang="en-GB" dirty="0" err="1"/>
              <a:t>lado</a:t>
            </a:r>
            <a:r>
              <a:rPr lang="en-GB" dirty="0"/>
              <a:t> </a:t>
            </a:r>
            <a:r>
              <a:rPr lang="en-GB" dirty="0" err="1"/>
              <a:t>direito</a:t>
            </a:r>
            <a:r>
              <a:rPr lang="en-GB" dirty="0"/>
              <a:t> </a:t>
            </a:r>
            <a:r>
              <a:rPr lang="en-GB" dirty="0" err="1"/>
              <a:t>temos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blocos</a:t>
            </a:r>
            <a:r>
              <a:rPr lang="en-GB" dirty="0"/>
              <a:t> </a:t>
            </a:r>
            <a:r>
              <a:rPr lang="en-GB" dirty="0" err="1"/>
              <a:t>relacionados</a:t>
            </a:r>
            <a:r>
              <a:rPr lang="en-GB" dirty="0"/>
              <a:t> com a </a:t>
            </a:r>
            <a:r>
              <a:rPr lang="en-GB" dirty="0" err="1"/>
              <a:t>emoção</a:t>
            </a:r>
            <a:r>
              <a:rPr lang="en-GB" dirty="0"/>
              <a:t> e do </a:t>
            </a:r>
            <a:r>
              <a:rPr lang="en-GB" dirty="0" err="1"/>
              <a:t>lado</a:t>
            </a:r>
            <a:r>
              <a:rPr lang="en-GB" dirty="0"/>
              <a:t> </a:t>
            </a:r>
            <a:r>
              <a:rPr lang="en-GB" dirty="0" err="1"/>
              <a:t>esquerdo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blocos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de </a:t>
            </a:r>
            <a:r>
              <a:rPr lang="en-GB" dirty="0" err="1"/>
              <a:t>exceução</a:t>
            </a:r>
            <a:r>
              <a:rPr lang="en-GB" dirty="0"/>
              <a:t>,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racionais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3953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então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bloco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Começando</a:t>
            </a:r>
            <a:r>
              <a:rPr lang="en-GB" dirty="0"/>
              <a:t> </a:t>
            </a:r>
            <a:r>
              <a:rPr lang="en-GB" dirty="0" err="1"/>
              <a:t>pelos</a:t>
            </a:r>
            <a:r>
              <a:rPr lang="en-GB" dirty="0"/>
              <a:t> clients – </a:t>
            </a:r>
            <a:r>
              <a:rPr lang="en-GB" dirty="0" err="1"/>
              <a:t>sem</a:t>
            </a:r>
            <a:r>
              <a:rPr lang="en-GB" dirty="0"/>
              <a:t> clients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há</a:t>
            </a:r>
            <a:r>
              <a:rPr lang="en-GB" dirty="0"/>
              <a:t> </a:t>
            </a:r>
            <a:r>
              <a:rPr lang="en-GB" dirty="0" err="1"/>
              <a:t>negócio</a:t>
            </a:r>
            <a:r>
              <a:rPr lang="en-GB" dirty="0"/>
              <a:t>! </a:t>
            </a:r>
            <a:r>
              <a:rPr lang="en-GB" dirty="0" err="1"/>
              <a:t>Podem</a:t>
            </a:r>
            <a:r>
              <a:rPr lang="en-GB" dirty="0"/>
              <a:t> achar que </a:t>
            </a:r>
            <a:r>
              <a:rPr lang="en-GB" dirty="0" err="1"/>
              <a:t>têm</a:t>
            </a:r>
            <a:r>
              <a:rPr lang="en-GB" dirty="0"/>
              <a:t> a </a:t>
            </a:r>
            <a:r>
              <a:rPr lang="en-GB" dirty="0" err="1"/>
              <a:t>ideia</a:t>
            </a:r>
            <a:r>
              <a:rPr lang="en-GB" dirty="0"/>
              <a:t> de </a:t>
            </a:r>
            <a:r>
              <a:rPr lang="en-GB" dirty="0" err="1"/>
              <a:t>negócio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espectacular</a:t>
            </a:r>
            <a:r>
              <a:rPr lang="en-GB" dirty="0"/>
              <a:t>, mas se </a:t>
            </a:r>
            <a:r>
              <a:rPr lang="en-GB" dirty="0" err="1"/>
              <a:t>ninguém</a:t>
            </a:r>
            <a:r>
              <a:rPr lang="en-GB" dirty="0"/>
              <a:t> </a:t>
            </a:r>
            <a:r>
              <a:rPr lang="en-GB" dirty="0" err="1"/>
              <a:t>comprar</a:t>
            </a:r>
            <a:r>
              <a:rPr lang="en-GB" dirty="0"/>
              <a:t>, </a:t>
            </a:r>
            <a:r>
              <a:rPr lang="en-GB" dirty="0" err="1"/>
              <a:t>não</a:t>
            </a:r>
            <a:r>
              <a:rPr lang="en-GB" dirty="0"/>
              <a:t> é um </a:t>
            </a:r>
            <a:r>
              <a:rPr lang="en-GB" dirty="0" err="1"/>
              <a:t>negócio</a:t>
            </a:r>
            <a:r>
              <a:rPr lang="en-GB" dirty="0"/>
              <a:t>.</a:t>
            </a:r>
          </a:p>
          <a:p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clientes</a:t>
            </a:r>
            <a:r>
              <a:rPr lang="en-GB" dirty="0"/>
              <a:t> </a:t>
            </a:r>
            <a:r>
              <a:rPr lang="en-GB" dirty="0" err="1"/>
              <a:t>podem</a:t>
            </a:r>
            <a:r>
              <a:rPr lang="en-GB" dirty="0"/>
              <a:t> ser </a:t>
            </a:r>
            <a:r>
              <a:rPr lang="en-GB" dirty="0" err="1"/>
              <a:t>pessoas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outras</a:t>
            </a:r>
            <a:r>
              <a:rPr lang="en-GB" dirty="0"/>
              <a:t> </a:t>
            </a:r>
            <a:r>
              <a:rPr lang="en-GB" dirty="0" err="1"/>
              <a:t>organizações</a:t>
            </a:r>
            <a:r>
              <a:rPr lang="en-GB" dirty="0"/>
              <a:t> que a </a:t>
            </a:r>
            <a:r>
              <a:rPr lang="en-GB" dirty="0" err="1"/>
              <a:t>empresa</a:t>
            </a:r>
            <a:r>
              <a:rPr lang="en-GB" dirty="0"/>
              <a:t> </a:t>
            </a:r>
            <a:r>
              <a:rPr lang="en-GB" dirty="0" err="1"/>
              <a:t>pretende</a:t>
            </a:r>
            <a:r>
              <a:rPr lang="en-GB" dirty="0"/>
              <a:t> </a:t>
            </a:r>
            <a:r>
              <a:rPr lang="en-GB" dirty="0" err="1"/>
              <a:t>abordar</a:t>
            </a:r>
            <a:r>
              <a:rPr lang="en-GB" dirty="0"/>
              <a:t> e server.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forma 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melhor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satisfazer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clients, 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agrupá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-los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segmentos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de clients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acordo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necessidades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comportamentos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atributos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tiverem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seus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segmentos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clients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definidos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compreendidos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então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enegócio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desenhado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server as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necessidades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especificas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segment de clients.</a:t>
            </a:r>
          </a:p>
          <a:p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clients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separados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segmentos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necessidades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justificam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oferta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diferenciada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São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alcançadops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através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canais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distribuição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Necessitam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relações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rentabilidade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estão dispostos a pagar por diferentes aspectos da oferta!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4789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Bloco de Construção de Proposições de Valor descreve o pacote de produtos e serviços que criam valor para um segmento específico de clientes</a:t>
            </a:r>
          </a:p>
          <a:p>
            <a:r>
              <a:rPr lang="pt-BR" dirty="0"/>
              <a:t>A Proposta de Valor é a razão pela qual os clientes recorrem a um empresa em detrimento de outra. </a:t>
            </a:r>
          </a:p>
          <a:p>
            <a:r>
              <a:rPr lang="pt-BR" b="1" dirty="0"/>
              <a:t>Resolve um problema ou satisfação do cliente uma necessidade do cliente.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3921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Cada proposta de valor consiste num pacote de produtos e / ou serviços que atende aos requisitos de um segmento específico de clientes. </a:t>
            </a:r>
          </a:p>
          <a:p>
            <a:r>
              <a:rPr lang="pt-BR" dirty="0"/>
              <a:t>Nesse sentido, a Proposição de Valor é uma agregação ou pacote de benefícios que uma empresa oferece clientes.</a:t>
            </a:r>
          </a:p>
          <a:p>
            <a:r>
              <a:rPr lang="pt-BR" dirty="0"/>
              <a:t>Algumas proposições de valor podem ser inovadoras e representar um oferta nova ou disruptiva. Outros podem ser semelhantes ao mercado existente</a:t>
            </a:r>
          </a:p>
          <a:p>
            <a:r>
              <a:rPr lang="pt-BR" dirty="0"/>
              <a:t>, mas com recursos e atributos adicionais.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6357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bloco de construção de canais descreve como uma empresa se comunica e alcança seu os seus Segmentos de clientes para entregar uma proposta de valor</a:t>
            </a:r>
          </a:p>
          <a:p>
            <a:r>
              <a:rPr lang="pt-BR" dirty="0"/>
              <a:t>Exemplos: Os canais de comunicação, distribuição e vendas </a:t>
            </a:r>
          </a:p>
          <a:p>
            <a:r>
              <a:rPr lang="pt-BR" dirty="0"/>
              <a:t>Os canais cumprem várias funções, incluindo:</a:t>
            </a:r>
          </a:p>
          <a:p>
            <a:r>
              <a:rPr lang="pt-BR" dirty="0"/>
              <a:t>* Aumentar o conhecimento dos clientes sobre os produtos e serviços daquela empresa (da sua proposta de valor)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Ajudar os clientes a avaliar a proposta de valor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Permitir que os clientes comprem produtos e serviços específicos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Entregar uma proposta de valor aos clientes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Fornecer suporte ao cliente pós-compra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100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Alguns</a:t>
            </a:r>
            <a:r>
              <a:rPr lang="en-GB" dirty="0"/>
              <a:t> </a:t>
            </a:r>
            <a:r>
              <a:rPr lang="en-GB" dirty="0" err="1"/>
              <a:t>mitos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Inovação</a:t>
            </a:r>
          </a:p>
          <a:p>
            <a:endParaRPr lang="en-GB" dirty="0"/>
          </a:p>
          <a:p>
            <a:r>
              <a:rPr lang="en-GB" dirty="0"/>
              <a:t>A Inovação </a:t>
            </a:r>
            <a:r>
              <a:rPr lang="en-GB" dirty="0" err="1"/>
              <a:t>não</a:t>
            </a:r>
            <a:r>
              <a:rPr lang="en-GB" dirty="0"/>
              <a:t> é </a:t>
            </a:r>
            <a:r>
              <a:rPr lang="en-GB" dirty="0" err="1"/>
              <a:t>baseada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tecnologia</a:t>
            </a:r>
            <a:r>
              <a:rPr lang="en-GB" dirty="0"/>
              <a:t>, </a:t>
            </a:r>
            <a:r>
              <a:rPr lang="en-GB" dirty="0" err="1"/>
              <a:t>apesar</a:t>
            </a:r>
            <a:r>
              <a:rPr lang="en-GB" dirty="0"/>
              <a:t> de </a:t>
            </a:r>
            <a:r>
              <a:rPr lang="en-GB" dirty="0" err="1"/>
              <a:t>muita</a:t>
            </a:r>
            <a:r>
              <a:rPr lang="en-GB" dirty="0"/>
              <a:t> Inovação </a:t>
            </a:r>
            <a:r>
              <a:rPr lang="en-GB" dirty="0" err="1"/>
              <a:t>iniciar</a:t>
            </a:r>
            <a:r>
              <a:rPr lang="en-GB" dirty="0"/>
              <a:t>-se com </a:t>
            </a:r>
            <a:r>
              <a:rPr lang="en-GB" dirty="0" err="1"/>
              <a:t>tecnologia</a:t>
            </a:r>
            <a:endParaRPr lang="en-GB" dirty="0"/>
          </a:p>
          <a:p>
            <a:r>
              <a:rPr lang="en-GB" dirty="0"/>
              <a:t>Inovação é </a:t>
            </a:r>
            <a:r>
              <a:rPr lang="en-GB" dirty="0" err="1"/>
              <a:t>diferente</a:t>
            </a:r>
            <a:r>
              <a:rPr lang="en-GB" dirty="0"/>
              <a:t> de </a:t>
            </a:r>
            <a:r>
              <a:rPr lang="en-GB" dirty="0" err="1"/>
              <a:t>creatividade</a:t>
            </a:r>
            <a:r>
              <a:rPr lang="en-GB" dirty="0"/>
              <a:t>, </a:t>
            </a:r>
            <a:r>
              <a:rPr lang="en-GB" dirty="0" err="1"/>
              <a:t>apesar</a:t>
            </a:r>
            <a:r>
              <a:rPr lang="en-GB" dirty="0"/>
              <a:t> de </a:t>
            </a:r>
            <a:r>
              <a:rPr lang="en-GB" dirty="0" err="1"/>
              <a:t>criatividade</a:t>
            </a:r>
            <a:r>
              <a:rPr lang="en-GB" dirty="0"/>
              <a:t> ser </a:t>
            </a:r>
            <a:r>
              <a:rPr lang="en-GB" dirty="0" err="1"/>
              <a:t>parte</a:t>
            </a:r>
            <a:r>
              <a:rPr lang="en-GB" dirty="0"/>
              <a:t> </a:t>
            </a:r>
            <a:r>
              <a:rPr lang="en-GB" dirty="0" err="1"/>
              <a:t>integrante</a:t>
            </a:r>
            <a:r>
              <a:rPr lang="en-GB" dirty="0"/>
              <a:t> do </a:t>
            </a:r>
            <a:r>
              <a:rPr lang="en-GB" dirty="0" err="1"/>
              <a:t>processo</a:t>
            </a:r>
            <a:r>
              <a:rPr lang="en-GB" dirty="0"/>
              <a:t> de Inovação</a:t>
            </a:r>
          </a:p>
          <a:p>
            <a:r>
              <a:rPr lang="en-GB" dirty="0"/>
              <a:t>Inovação é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nada a </a:t>
            </a:r>
            <a:r>
              <a:rPr lang="en-GB" dirty="0" err="1"/>
              <a:t>ver</a:t>
            </a:r>
            <a:r>
              <a:rPr lang="en-GB" dirty="0"/>
              <a:t> com o facto de ser </a:t>
            </a:r>
            <a:r>
              <a:rPr lang="en-GB" dirty="0" err="1"/>
              <a:t>completamente</a:t>
            </a:r>
            <a:r>
              <a:rPr lang="en-GB" dirty="0"/>
              <a:t> novo e </a:t>
            </a:r>
            <a:r>
              <a:rPr lang="en-GB" dirty="0" err="1"/>
              <a:t>nunca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sido</a:t>
            </a:r>
            <a:r>
              <a:rPr lang="en-GB" dirty="0"/>
              <a:t> </a:t>
            </a:r>
            <a:r>
              <a:rPr lang="en-GB" dirty="0" err="1"/>
              <a:t>feito</a:t>
            </a:r>
            <a:r>
              <a:rPr lang="en-GB" dirty="0"/>
              <a:t> antes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152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bloco de construção de relações de clientes descreve os tipos de relacionamento que uma empresa</a:t>
            </a:r>
          </a:p>
          <a:p>
            <a:r>
              <a:rPr lang="pt-BR" dirty="0"/>
              <a:t>estabelece com segmentos específicos de clientes</a:t>
            </a:r>
          </a:p>
          <a:p>
            <a:r>
              <a:rPr lang="pt-BR" dirty="0"/>
              <a:t>As relações podem ser automatizadas (máquina de atendimento automático – call centers, comprar no marcdonalds, etc) ou pessoal.</a:t>
            </a:r>
          </a:p>
          <a:p>
            <a:r>
              <a:rPr lang="pt-BR" dirty="0"/>
              <a:t>A motivação para desenvolver uma relação com o cliente é:</a:t>
            </a:r>
          </a:p>
          <a:p>
            <a:r>
              <a:rPr lang="pt-BR" dirty="0"/>
              <a:t>Adquirir clientes</a:t>
            </a:r>
          </a:p>
          <a:p>
            <a:r>
              <a:rPr lang="pt-BR" dirty="0"/>
              <a:t>Manter clientes</a:t>
            </a:r>
          </a:p>
          <a:p>
            <a:r>
              <a:rPr lang="pt-BR" dirty="0"/>
              <a:t>Aumentar as vendas (upselling)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Calibri"/>
              </a:rPr>
              <a:t>How will we maintain clients?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4862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Calibri"/>
              </a:rPr>
              <a:t>How will we maintain clients?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Calibri"/>
              </a:rPr>
              <a:t>How will we grow clients?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3304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Calibri"/>
              </a:rPr>
              <a:t>How will we grow clients?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5210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Ora </a:t>
            </a:r>
            <a:r>
              <a:rPr lang="en-GB" dirty="0" err="1"/>
              <a:t>bem</a:t>
            </a:r>
            <a:r>
              <a:rPr lang="en-GB" dirty="0"/>
              <a:t> agora </a:t>
            </a:r>
            <a:r>
              <a:rPr lang="en-GB" dirty="0" err="1"/>
              <a:t>chegamos</a:t>
            </a:r>
            <a:r>
              <a:rPr lang="en-GB" dirty="0"/>
              <a:t> à </a:t>
            </a:r>
            <a:r>
              <a:rPr lang="en-GB" dirty="0" err="1"/>
              <a:t>parte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que </a:t>
            </a:r>
            <a:r>
              <a:rPr lang="en-GB" dirty="0" err="1"/>
              <a:t>já</a:t>
            </a:r>
            <a:r>
              <a:rPr lang="en-GB" dirty="0"/>
              <a:t> </a:t>
            </a:r>
            <a:r>
              <a:rPr lang="en-GB" dirty="0" err="1"/>
              <a:t>sabemos</a:t>
            </a:r>
            <a:r>
              <a:rPr lang="en-GB" dirty="0"/>
              <a:t> </a:t>
            </a:r>
            <a:r>
              <a:rPr lang="en-GB" dirty="0" err="1"/>
              <a:t>quem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nossos</a:t>
            </a:r>
            <a:r>
              <a:rPr lang="en-GB" dirty="0"/>
              <a:t> clients, </a:t>
            </a:r>
            <a:r>
              <a:rPr lang="en-GB" dirty="0" err="1"/>
              <a:t>já</a:t>
            </a:r>
            <a:r>
              <a:rPr lang="en-GB" dirty="0"/>
              <a:t> </a:t>
            </a:r>
            <a:r>
              <a:rPr lang="en-GB" dirty="0" err="1"/>
              <a:t>temos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porposta</a:t>
            </a:r>
            <a:r>
              <a:rPr lang="en-GB" dirty="0"/>
              <a:t> de </a:t>
            </a:r>
            <a:r>
              <a:rPr lang="en-GB" dirty="0" err="1"/>
              <a:t>valor</a:t>
            </a:r>
            <a:r>
              <a:rPr lang="en-GB" dirty="0"/>
              <a:t> que </a:t>
            </a:r>
            <a:r>
              <a:rPr lang="en-GB" dirty="0" err="1"/>
              <a:t>vai</a:t>
            </a:r>
            <a:r>
              <a:rPr lang="en-GB" dirty="0"/>
              <a:t> de </a:t>
            </a:r>
            <a:r>
              <a:rPr lang="en-GB" dirty="0" err="1"/>
              <a:t>encontro</a:t>
            </a:r>
            <a:r>
              <a:rPr lang="en-GB" dirty="0"/>
              <a:t> </a:t>
            </a:r>
            <a:r>
              <a:rPr lang="en-GB" dirty="0" err="1"/>
              <a:t>aos</a:t>
            </a:r>
            <a:r>
              <a:rPr lang="en-GB" dirty="0"/>
              <a:t> </a:t>
            </a:r>
            <a:r>
              <a:rPr lang="en-GB" dirty="0" err="1"/>
              <a:t>requisitos</a:t>
            </a:r>
            <a:r>
              <a:rPr lang="en-GB" dirty="0"/>
              <a:t> e </a:t>
            </a:r>
            <a:r>
              <a:rPr lang="en-GB" dirty="0" err="1"/>
              <a:t>necessidades</a:t>
            </a:r>
            <a:r>
              <a:rPr lang="en-GB" dirty="0"/>
              <a:t> dos </a:t>
            </a:r>
            <a:r>
              <a:rPr lang="en-GB" dirty="0" err="1"/>
              <a:t>nossos</a:t>
            </a:r>
            <a:r>
              <a:rPr lang="en-GB" dirty="0"/>
              <a:t> clients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canais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chegamos</a:t>
            </a:r>
            <a:r>
              <a:rPr lang="en-GB" dirty="0"/>
              <a:t> </a:t>
            </a:r>
            <a:r>
              <a:rPr lang="en-GB" dirty="0" err="1"/>
              <a:t>aos</a:t>
            </a:r>
            <a:r>
              <a:rPr lang="en-GB" dirty="0"/>
              <a:t> clients e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relacionamos</a:t>
            </a:r>
            <a:r>
              <a:rPr lang="en-GB" dirty="0"/>
              <a:t> com </a:t>
            </a:r>
            <a:r>
              <a:rPr lang="en-GB" dirty="0" err="1"/>
              <a:t>eles</a:t>
            </a:r>
            <a:r>
              <a:rPr lang="en-GB" dirty="0"/>
              <a:t>. </a:t>
            </a:r>
            <a:r>
              <a:rPr lang="en-GB" dirty="0" err="1"/>
              <a:t>Óptimo</a:t>
            </a:r>
            <a:r>
              <a:rPr lang="en-GB" dirty="0"/>
              <a:t>. E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fazemos</a:t>
            </a:r>
            <a:r>
              <a:rPr lang="en-GB" dirty="0"/>
              <a:t> </a:t>
            </a:r>
            <a:r>
              <a:rPr lang="en-GB" dirty="0" err="1"/>
              <a:t>dinheiro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pt-BR" dirty="0"/>
              <a:t>O bloco de Renenue Streams , Receitas, representa o dinheiro que uma empresa gera de cada segmento de cliente – não esquecer que os custos de operação devem ser subtraidos da receita para criar lucros</a:t>
            </a:r>
          </a:p>
          <a:p>
            <a:r>
              <a:rPr lang="pt-BR" dirty="0"/>
              <a:t>Uma empresa deve se perguntar: por que valor Cada segmento de cliente está realmente disposto a pagar? </a:t>
            </a:r>
          </a:p>
          <a:p>
            <a:endParaRPr lang="pt-BR" dirty="0"/>
          </a:p>
          <a:p>
            <a:r>
              <a:rPr lang="pt-BR" dirty="0"/>
              <a:t>E desta forma terminámos o lado direito do Business model canvas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5181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Passemos ao lado esquerdo. É aqui que vamos tomar as decisões necessárias para tornar a nossa proposta de valor real</a:t>
            </a:r>
          </a:p>
          <a:p>
            <a:r>
              <a:rPr lang="pt-BR" dirty="0"/>
              <a:t>O bloco de recursos criticos descreve os ativos mais importantes necessários para fazer um modelo de negócio</a:t>
            </a:r>
          </a:p>
          <a:p>
            <a:r>
              <a:rPr lang="pt-BR" dirty="0"/>
              <a:t>Todo modelo de negócios requer recursos-chave. </a:t>
            </a:r>
          </a:p>
          <a:p>
            <a:r>
              <a:rPr lang="pt-BR" dirty="0"/>
              <a:t>Esses recursos permitem que uma empresa crie e ofereça uma Proposta de Valor, alcance mercados, mantenha relações com segmentos de clientes e</a:t>
            </a:r>
          </a:p>
          <a:p>
            <a:r>
              <a:rPr lang="pt-BR" dirty="0"/>
              <a:t>ganhar receitas.</a:t>
            </a:r>
          </a:p>
          <a:p>
            <a:r>
              <a:rPr lang="pt-BR" dirty="0"/>
              <a:t>São necessários diferentes recursos-chave, dependendo do tipo de modelo de negócios. </a:t>
            </a:r>
          </a:p>
          <a:p>
            <a:r>
              <a:rPr lang="pt-BR" dirty="0"/>
              <a:t>Um fabricante de microchips requer instalações de produção intensivas em capital, enquanto um projetista de microchips concentra-se mais em recursos humanos.</a:t>
            </a:r>
          </a:p>
          <a:p>
            <a:r>
              <a:rPr lang="pt-BR" dirty="0"/>
              <a:t>Os principais recursos podem ser físicos, financeiros, intelectuais ou humanos.</a:t>
            </a:r>
          </a:p>
          <a:p>
            <a:r>
              <a:rPr lang="pt-BR" dirty="0"/>
              <a:t>Os principais recursos podem ser de propriedade ou arrendados pela empresa ou adquiridos dos principais parceiros.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4051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bloco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Actividades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principais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descreve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quais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actvidades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masi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importantes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realizar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que se o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seu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modelo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negócio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funcione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Tal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Bloco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Criticos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Bloco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Actividades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Principais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necessário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criar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oferecer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Proposta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Valor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alcançar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mercados,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mnater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relações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clients 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fazer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lucro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Também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dependem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negócio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Por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exemplo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para a Microsoft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activida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critica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desenvolver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software. Logo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criticos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vão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pessoas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saibam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desenvolver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software.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 a Dell, que é um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produtor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computadores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actividade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critica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cadeia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distribuição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components para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produzir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computadores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criticos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vão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seus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fornecedores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engenheiros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hardware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2005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Bloco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Parcerias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criticas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descreve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rede de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fornecedores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parceiros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fazem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que o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modelo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negócio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funcione</a:t>
            </a:r>
            <a:endParaRPr lang="en-GB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celebram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parcerias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por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muitas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razões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sendo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vez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tornar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enegócio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sucedido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Exemplos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são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optimização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negócio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reduzir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risco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adquirir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recursos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Podemos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distinguir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parcerias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–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alianças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estratégicas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não-competidores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– coopetition –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alianças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estratégicas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competidores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no sector das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comunicações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vemos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muito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isto</a:t>
            </a:r>
            <a:endParaRPr lang="en-GB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3 - joint ventures –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parceria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desenvolver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novos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negócios</a:t>
            </a:r>
            <a:endParaRPr lang="en-GB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Parcerias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entre comprador e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fornecedor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assegurar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fornecimento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forma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fiável</a:t>
            </a:r>
            <a:r>
              <a:rPr lang="en-GB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2552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bloco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estrutura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custos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descreve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todos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custos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incorridos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pela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operacionalizar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modelo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negócio</a:t>
            </a:r>
            <a:endParaRPr lang="en-GB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Gerar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oferecer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valor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manter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relações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clients,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gerar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lucro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tudo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também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Esses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custos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facilmente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definidos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depois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actividade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parcerias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criticas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definidas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Alguns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negócios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são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inteiramente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construidos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à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volta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estrutura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custos,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por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exmemplo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companhias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aéreas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low cost.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096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 </a:t>
            </a:r>
            <a:r>
              <a:rPr lang="en-GB" dirty="0" err="1"/>
              <a:t>assim</a:t>
            </a:r>
            <a:r>
              <a:rPr lang="en-GB" dirty="0"/>
              <a:t> </a:t>
            </a:r>
            <a:r>
              <a:rPr lang="en-GB" dirty="0" err="1"/>
              <a:t>chegamos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fim</a:t>
            </a:r>
            <a:r>
              <a:rPr lang="en-GB" dirty="0"/>
              <a:t> dos 9 </a:t>
            </a:r>
            <a:r>
              <a:rPr lang="en-GB" dirty="0" err="1"/>
              <a:t>blocos</a:t>
            </a:r>
            <a:r>
              <a:rPr lang="en-GB" dirty="0"/>
              <a:t> que </a:t>
            </a:r>
            <a:r>
              <a:rPr lang="en-GB" dirty="0" err="1"/>
              <a:t>constitutem</a:t>
            </a:r>
            <a:r>
              <a:rPr lang="en-GB" dirty="0"/>
              <a:t> a ferramenta business model canvas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5070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Portanto</a:t>
            </a:r>
            <a:r>
              <a:rPr lang="en-GB" dirty="0"/>
              <a:t>,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parte</a:t>
            </a:r>
            <a:r>
              <a:rPr lang="en-GB" dirty="0"/>
              <a:t> </a:t>
            </a:r>
            <a:r>
              <a:rPr lang="en-GB" dirty="0" err="1"/>
              <a:t>direita</a:t>
            </a:r>
            <a:r>
              <a:rPr lang="en-GB" dirty="0"/>
              <a:t> </a:t>
            </a:r>
            <a:r>
              <a:rPr lang="en-GB" dirty="0" err="1"/>
              <a:t>endereçamos</a:t>
            </a:r>
            <a:r>
              <a:rPr lang="en-GB" dirty="0"/>
              <a:t> QUEM </a:t>
            </a:r>
          </a:p>
          <a:p>
            <a:r>
              <a:rPr lang="en-GB" dirty="0"/>
              <a:t>Na </a:t>
            </a:r>
            <a:r>
              <a:rPr lang="en-GB" dirty="0" err="1"/>
              <a:t>proposta</a:t>
            </a:r>
            <a:r>
              <a:rPr lang="en-GB" dirty="0"/>
              <a:t> de </a:t>
            </a:r>
            <a:r>
              <a:rPr lang="en-GB" dirty="0" err="1"/>
              <a:t>valor</a:t>
            </a:r>
            <a:r>
              <a:rPr lang="en-GB" dirty="0"/>
              <a:t> </a:t>
            </a:r>
            <a:r>
              <a:rPr lang="en-GB" dirty="0" err="1"/>
              <a:t>endereçamos</a:t>
            </a:r>
            <a:r>
              <a:rPr lang="en-GB" dirty="0"/>
              <a:t> a </a:t>
            </a:r>
            <a:r>
              <a:rPr lang="en-GB" dirty="0" err="1"/>
              <a:t>questão</a:t>
            </a:r>
            <a:r>
              <a:rPr lang="en-GB" dirty="0"/>
              <a:t> O QUÊ – qual o </a:t>
            </a:r>
            <a:r>
              <a:rPr lang="en-GB" dirty="0" err="1"/>
              <a:t>problema</a:t>
            </a:r>
            <a:r>
              <a:rPr lang="en-GB" dirty="0"/>
              <a:t> e qual a </a:t>
            </a:r>
            <a:r>
              <a:rPr lang="en-GB" dirty="0" err="1"/>
              <a:t>solução</a:t>
            </a:r>
            <a:endParaRPr lang="en-GB" dirty="0"/>
          </a:p>
          <a:p>
            <a:r>
              <a:rPr lang="en-GB" dirty="0"/>
              <a:t>No </a:t>
            </a:r>
            <a:r>
              <a:rPr lang="en-GB" dirty="0" err="1"/>
              <a:t>lado</a:t>
            </a:r>
            <a:r>
              <a:rPr lang="en-GB" dirty="0"/>
              <a:t> </a:t>
            </a:r>
            <a:r>
              <a:rPr lang="en-GB" dirty="0" err="1"/>
              <a:t>esquerdo</a:t>
            </a:r>
            <a:r>
              <a:rPr lang="en-GB" dirty="0"/>
              <a:t> </a:t>
            </a:r>
            <a:r>
              <a:rPr lang="en-GB" dirty="0" err="1"/>
              <a:t>endereçamos</a:t>
            </a:r>
            <a:r>
              <a:rPr lang="en-GB" dirty="0"/>
              <a:t> a </a:t>
            </a:r>
            <a:r>
              <a:rPr lang="en-GB" dirty="0" err="1"/>
              <a:t>questão</a:t>
            </a:r>
            <a:r>
              <a:rPr lang="en-GB" dirty="0"/>
              <a:t> de COMO</a:t>
            </a:r>
          </a:p>
          <a:p>
            <a:r>
              <a:rPr lang="en-GB" dirty="0"/>
              <a:t>E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baixo</a:t>
            </a:r>
            <a:r>
              <a:rPr lang="en-GB" dirty="0"/>
              <a:t> </a:t>
            </a:r>
            <a:r>
              <a:rPr lang="en-GB" dirty="0" err="1"/>
              <a:t>temos</a:t>
            </a:r>
            <a:r>
              <a:rPr lang="en-GB" dirty="0"/>
              <a:t> o </a:t>
            </a:r>
            <a:r>
              <a:rPr lang="en-GB" dirty="0" err="1"/>
              <a:t>dinheiro</a:t>
            </a:r>
            <a:r>
              <a:rPr lang="en-GB" dirty="0"/>
              <a:t> – </a:t>
            </a:r>
            <a:r>
              <a:rPr lang="en-GB" dirty="0" err="1"/>
              <a:t>quanto</a:t>
            </a:r>
            <a:r>
              <a:rPr lang="en-GB" dirty="0"/>
              <a:t> </a:t>
            </a:r>
            <a:r>
              <a:rPr lang="en-GB" dirty="0" err="1"/>
              <a:t>custa</a:t>
            </a:r>
            <a:r>
              <a:rPr lang="en-GB" dirty="0"/>
              <a:t> </a:t>
            </a:r>
            <a:r>
              <a:rPr lang="en-GB" dirty="0" err="1"/>
              <a:t>operacionalizar</a:t>
            </a:r>
            <a:r>
              <a:rPr lang="en-GB" dirty="0"/>
              <a:t> o </a:t>
            </a:r>
            <a:r>
              <a:rPr lang="en-GB" dirty="0" err="1"/>
              <a:t>modelo</a:t>
            </a:r>
            <a:r>
              <a:rPr lang="en-GB" dirty="0"/>
              <a:t> de </a:t>
            </a:r>
            <a:r>
              <a:rPr lang="en-GB" dirty="0" err="1"/>
              <a:t>negócio</a:t>
            </a:r>
            <a:r>
              <a:rPr lang="en-GB" dirty="0"/>
              <a:t> e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ganhar</a:t>
            </a:r>
            <a:r>
              <a:rPr lang="en-GB" dirty="0"/>
              <a:t> </a:t>
            </a:r>
            <a:r>
              <a:rPr lang="en-GB" dirty="0" err="1"/>
              <a:t>dinheiro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864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Outro </a:t>
            </a:r>
            <a:r>
              <a:rPr lang="en-GB" dirty="0" err="1"/>
              <a:t>conceito</a:t>
            </a:r>
            <a:r>
              <a:rPr lang="en-GB" dirty="0"/>
              <a:t> que é </a:t>
            </a:r>
            <a:r>
              <a:rPr lang="en-GB" dirty="0" err="1"/>
              <a:t>muitas</a:t>
            </a:r>
            <a:r>
              <a:rPr lang="en-GB" dirty="0"/>
              <a:t> </a:t>
            </a:r>
            <a:r>
              <a:rPr lang="en-GB" dirty="0" err="1"/>
              <a:t>vezes</a:t>
            </a:r>
            <a:r>
              <a:rPr lang="en-GB" dirty="0"/>
              <a:t> </a:t>
            </a:r>
            <a:r>
              <a:rPr lang="en-GB" dirty="0" err="1"/>
              <a:t>usado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sinónimo</a:t>
            </a:r>
            <a:r>
              <a:rPr lang="en-GB" dirty="0"/>
              <a:t> de Inovação é o </a:t>
            </a:r>
            <a:r>
              <a:rPr lang="en-GB" dirty="0" err="1"/>
              <a:t>conceito</a:t>
            </a:r>
            <a:r>
              <a:rPr lang="en-GB" dirty="0"/>
              <a:t> de </a:t>
            </a:r>
            <a:r>
              <a:rPr lang="en-GB" dirty="0" err="1"/>
              <a:t>invenção</a:t>
            </a:r>
            <a:r>
              <a:rPr lang="en-GB" dirty="0"/>
              <a:t>.</a:t>
            </a:r>
          </a:p>
          <a:p>
            <a:r>
              <a:rPr lang="en-GB" dirty="0" err="1"/>
              <a:t>Invenção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é a </a:t>
            </a:r>
            <a:r>
              <a:rPr lang="en-GB" dirty="0" err="1"/>
              <a:t>mesma</a:t>
            </a:r>
            <a:r>
              <a:rPr lang="en-GB" dirty="0"/>
              <a:t> a </a:t>
            </a:r>
            <a:r>
              <a:rPr lang="en-GB" dirty="0" err="1"/>
              <a:t>coisa</a:t>
            </a:r>
            <a:r>
              <a:rPr lang="en-GB" dirty="0"/>
              <a:t> que Inovação.</a:t>
            </a:r>
          </a:p>
          <a:p>
            <a:r>
              <a:rPr lang="en-GB" dirty="0"/>
              <a:t>Uma </a:t>
            </a:r>
            <a:r>
              <a:rPr lang="en-GB" dirty="0" err="1"/>
              <a:t>invenção</a:t>
            </a:r>
            <a:r>
              <a:rPr lang="en-GB" dirty="0"/>
              <a:t> pretence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dominio</a:t>
            </a:r>
            <a:r>
              <a:rPr lang="en-GB" dirty="0"/>
              <a:t> da </a:t>
            </a:r>
            <a:r>
              <a:rPr lang="en-GB" dirty="0" err="1"/>
              <a:t>investigação</a:t>
            </a:r>
            <a:r>
              <a:rPr lang="en-GB" dirty="0"/>
              <a:t> e </a:t>
            </a:r>
            <a:r>
              <a:rPr lang="en-GB" dirty="0" err="1"/>
              <a:t>descoberta</a:t>
            </a:r>
            <a:r>
              <a:rPr lang="en-GB" dirty="0"/>
              <a:t>,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desenvolvimento</a:t>
            </a:r>
            <a:r>
              <a:rPr lang="en-GB" dirty="0"/>
              <a:t> de </a:t>
            </a:r>
            <a:r>
              <a:rPr lang="en-GB" dirty="0" err="1"/>
              <a:t>novas</a:t>
            </a:r>
            <a:r>
              <a:rPr lang="en-GB" dirty="0"/>
              <a:t> </a:t>
            </a:r>
            <a:r>
              <a:rPr lang="en-GB" dirty="0" err="1"/>
              <a:t>ideias</a:t>
            </a:r>
            <a:r>
              <a:rPr lang="en-GB" dirty="0"/>
              <a:t> e </a:t>
            </a:r>
            <a:r>
              <a:rPr lang="en-GB" dirty="0" err="1"/>
              <a:t>conhecimentos</a:t>
            </a:r>
            <a:r>
              <a:rPr lang="en-GB" dirty="0"/>
              <a:t>.</a:t>
            </a:r>
          </a:p>
          <a:p>
            <a:r>
              <a:rPr lang="en-GB" dirty="0" err="1"/>
              <a:t>Apenas</a:t>
            </a:r>
            <a:r>
              <a:rPr lang="en-GB" dirty="0"/>
              <a:t> e se </a:t>
            </a:r>
            <a:r>
              <a:rPr lang="en-GB" dirty="0" err="1"/>
              <a:t>essa</a:t>
            </a:r>
            <a:r>
              <a:rPr lang="en-GB" dirty="0"/>
              <a:t> </a:t>
            </a:r>
            <a:r>
              <a:rPr lang="en-GB" dirty="0" err="1"/>
              <a:t>invenção</a:t>
            </a:r>
            <a:r>
              <a:rPr lang="en-GB" dirty="0"/>
              <a:t> for </a:t>
            </a:r>
            <a:r>
              <a:rPr lang="en-GB" dirty="0" err="1"/>
              <a:t>explorada</a:t>
            </a:r>
            <a:r>
              <a:rPr lang="en-GB" dirty="0"/>
              <a:t> </a:t>
            </a:r>
            <a:r>
              <a:rPr lang="en-GB" dirty="0" err="1"/>
              <a:t>através</a:t>
            </a:r>
            <a:r>
              <a:rPr lang="en-GB" dirty="0"/>
              <a:t> de </a:t>
            </a:r>
            <a:r>
              <a:rPr lang="en-GB" dirty="0" err="1"/>
              <a:t>aplicações</a:t>
            </a:r>
            <a:r>
              <a:rPr lang="en-GB" dirty="0"/>
              <a:t> para resolver </a:t>
            </a:r>
            <a:r>
              <a:rPr lang="en-GB" dirty="0" err="1"/>
              <a:t>problemas</a:t>
            </a:r>
            <a:r>
              <a:rPr lang="en-GB" dirty="0"/>
              <a:t> da </a:t>
            </a:r>
            <a:r>
              <a:rPr lang="en-GB" dirty="0" err="1"/>
              <a:t>sociedade</a:t>
            </a:r>
            <a:r>
              <a:rPr lang="en-GB" dirty="0"/>
              <a:t> e para </a:t>
            </a:r>
            <a:r>
              <a:rPr lang="en-GB" dirty="0" err="1"/>
              <a:t>criar</a:t>
            </a:r>
            <a:r>
              <a:rPr lang="en-GB" dirty="0"/>
              <a:t> </a:t>
            </a:r>
            <a:r>
              <a:rPr lang="en-GB" dirty="0" err="1"/>
              <a:t>valor</a:t>
            </a:r>
            <a:r>
              <a:rPr lang="en-GB" dirty="0"/>
              <a:t> </a:t>
            </a:r>
            <a:r>
              <a:rPr lang="en-GB" dirty="0" err="1"/>
              <a:t>económico</a:t>
            </a:r>
            <a:r>
              <a:rPr lang="en-GB" dirty="0"/>
              <a:t> é que </a:t>
            </a:r>
            <a:r>
              <a:rPr lang="en-GB" dirty="0" err="1"/>
              <a:t>estamos</a:t>
            </a:r>
            <a:r>
              <a:rPr lang="en-GB" dirty="0"/>
              <a:t> a </a:t>
            </a:r>
            <a:r>
              <a:rPr lang="en-GB" dirty="0" err="1"/>
              <a:t>falar</a:t>
            </a:r>
            <a:r>
              <a:rPr lang="en-GB" dirty="0"/>
              <a:t> de Inovação.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3118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Esta</a:t>
            </a:r>
            <a:r>
              <a:rPr lang="en-GB" dirty="0"/>
              <a:t> ferramenta </a:t>
            </a:r>
            <a:r>
              <a:rPr lang="en-GB" dirty="0" err="1"/>
              <a:t>pode</a:t>
            </a:r>
            <a:r>
              <a:rPr lang="en-GB" dirty="0"/>
              <a:t> ser </a:t>
            </a:r>
            <a:r>
              <a:rPr lang="en-GB" dirty="0" err="1"/>
              <a:t>utilizada</a:t>
            </a:r>
            <a:r>
              <a:rPr lang="en-GB" dirty="0"/>
              <a:t> </a:t>
            </a:r>
            <a:r>
              <a:rPr lang="en-GB" dirty="0" err="1"/>
              <a:t>sempre</a:t>
            </a:r>
            <a:r>
              <a:rPr lang="en-GB" dirty="0"/>
              <a:t> que </a:t>
            </a:r>
            <a:r>
              <a:rPr lang="en-GB" dirty="0" err="1"/>
              <a:t>necessitamos</a:t>
            </a:r>
            <a:r>
              <a:rPr lang="en-GB" dirty="0"/>
              <a:t> </a:t>
            </a:r>
            <a:r>
              <a:rPr lang="en-GB" dirty="0" err="1"/>
              <a:t>oferecer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proposta</a:t>
            </a:r>
            <a:r>
              <a:rPr lang="en-GB" dirty="0"/>
              <a:t> de </a:t>
            </a:r>
            <a:r>
              <a:rPr lang="en-GB" dirty="0" err="1"/>
              <a:t>valor</a:t>
            </a:r>
            <a:r>
              <a:rPr lang="en-GB" dirty="0"/>
              <a:t>.</a:t>
            </a:r>
          </a:p>
          <a:p>
            <a:r>
              <a:rPr lang="en-GB" dirty="0"/>
              <a:t>Por </a:t>
            </a:r>
            <a:r>
              <a:rPr lang="en-GB" dirty="0" err="1"/>
              <a:t>exemplo</a:t>
            </a:r>
            <a:r>
              <a:rPr lang="en-GB" dirty="0"/>
              <a:t>, o Pai Natal? </a:t>
            </a:r>
            <a:r>
              <a:rPr lang="en-GB" dirty="0" err="1"/>
              <a:t>Acham</a:t>
            </a:r>
            <a:r>
              <a:rPr lang="en-GB" dirty="0"/>
              <a:t> que </a:t>
            </a:r>
            <a:r>
              <a:rPr lang="en-GB" dirty="0" err="1"/>
              <a:t>conseguimos</a:t>
            </a:r>
            <a:r>
              <a:rPr lang="en-GB" dirty="0"/>
              <a:t> </a:t>
            </a:r>
            <a:r>
              <a:rPr lang="en-GB" dirty="0" err="1"/>
              <a:t>traduzir</a:t>
            </a:r>
            <a:r>
              <a:rPr lang="en-GB" dirty="0"/>
              <a:t> para o business model canvas o </a:t>
            </a:r>
            <a:r>
              <a:rPr lang="en-GB" dirty="0" err="1"/>
              <a:t>negócio</a:t>
            </a:r>
            <a:r>
              <a:rPr lang="en-GB" dirty="0"/>
              <a:t> do Pai Natal?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6699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GB" dirty="0"/>
              <a:t>CLIENTES</a:t>
            </a:r>
          </a:p>
          <a:p>
            <a:r>
              <a:rPr lang="en-GB" dirty="0" err="1"/>
              <a:t>Começemos</a:t>
            </a:r>
            <a:r>
              <a:rPr lang="en-GB" dirty="0"/>
              <a:t> </a:t>
            </a:r>
            <a:r>
              <a:rPr lang="en-GB" dirty="0" err="1"/>
              <a:t>então</a:t>
            </a:r>
            <a:r>
              <a:rPr lang="en-GB" dirty="0"/>
              <a:t> com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Clientes</a:t>
            </a:r>
            <a:r>
              <a:rPr lang="en-GB" dirty="0"/>
              <a:t>. </a:t>
            </a:r>
            <a:r>
              <a:rPr lang="en-GB" dirty="0" err="1"/>
              <a:t>Quem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?</a:t>
            </a:r>
          </a:p>
          <a:p>
            <a:r>
              <a:rPr lang="en-GB" dirty="0"/>
              <a:t>As </a:t>
            </a:r>
            <a:r>
              <a:rPr lang="en-GB" dirty="0" err="1"/>
              <a:t>crianças</a:t>
            </a:r>
            <a:r>
              <a:rPr lang="en-GB" dirty="0"/>
              <a:t>. Claro. Mas </a:t>
            </a:r>
            <a:r>
              <a:rPr lang="en-GB" dirty="0" err="1"/>
              <a:t>tem</a:t>
            </a:r>
            <a:r>
              <a:rPr lang="en-GB" dirty="0"/>
              <a:t> a </a:t>
            </a:r>
            <a:r>
              <a:rPr lang="en-GB" dirty="0" err="1"/>
              <a:t>certeza</a:t>
            </a:r>
            <a:r>
              <a:rPr lang="en-GB" dirty="0"/>
              <a:t>? </a:t>
            </a:r>
            <a:r>
              <a:rPr lang="en-GB" dirty="0" err="1"/>
              <a:t>Quem</a:t>
            </a:r>
            <a:r>
              <a:rPr lang="en-GB" dirty="0"/>
              <a:t> é que </a:t>
            </a:r>
            <a:r>
              <a:rPr lang="en-GB" dirty="0" err="1"/>
              <a:t>toma</a:t>
            </a:r>
            <a:r>
              <a:rPr lang="en-GB" dirty="0"/>
              <a:t> a </a:t>
            </a:r>
            <a:r>
              <a:rPr lang="en-GB" dirty="0" err="1"/>
              <a:t>decisão</a:t>
            </a:r>
            <a:r>
              <a:rPr lang="en-GB" dirty="0"/>
              <a:t> de </a:t>
            </a:r>
            <a:r>
              <a:rPr lang="en-GB" dirty="0" err="1"/>
              <a:t>comprar</a:t>
            </a:r>
            <a:r>
              <a:rPr lang="en-GB" dirty="0"/>
              <a:t> a </a:t>
            </a:r>
            <a:r>
              <a:rPr lang="en-GB" dirty="0" err="1"/>
              <a:t>prenda</a:t>
            </a:r>
            <a:r>
              <a:rPr lang="en-GB" dirty="0"/>
              <a:t>?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adultos</a:t>
            </a:r>
            <a:r>
              <a:rPr lang="en-GB" dirty="0"/>
              <a:t> claro. </a:t>
            </a:r>
            <a:r>
              <a:rPr lang="en-GB" dirty="0" err="1"/>
              <a:t>Estão</a:t>
            </a:r>
            <a:r>
              <a:rPr lang="en-GB" dirty="0"/>
              <a:t> </a:t>
            </a:r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dois</a:t>
            </a:r>
            <a:r>
              <a:rPr lang="en-GB" dirty="0"/>
              <a:t> </a:t>
            </a:r>
            <a:r>
              <a:rPr lang="en-GB" dirty="0" err="1"/>
              <a:t>segmentos</a:t>
            </a:r>
            <a:r>
              <a:rPr lang="en-GB" dirty="0"/>
              <a:t> de mercado</a:t>
            </a:r>
          </a:p>
          <a:p>
            <a:r>
              <a:rPr lang="en-GB" dirty="0"/>
              <a:t>O mercado do Pai natal é global</a:t>
            </a:r>
          </a:p>
          <a:p>
            <a:endParaRPr lang="en-GB" dirty="0"/>
          </a:p>
          <a:p>
            <a:r>
              <a:rPr lang="en-GB" dirty="0"/>
              <a:t>PROPOSTA DE VALOR  - um </a:t>
            </a:r>
            <a:r>
              <a:rPr lang="en-GB" dirty="0" err="1"/>
              <a:t>promessa</a:t>
            </a:r>
            <a:r>
              <a:rPr lang="en-GB" dirty="0"/>
              <a:t> </a:t>
            </a:r>
            <a:r>
              <a:rPr lang="en-GB" dirty="0" err="1"/>
              <a:t>clara</a:t>
            </a:r>
            <a:r>
              <a:rPr lang="en-GB" dirty="0"/>
              <a:t> </a:t>
            </a: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proposta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tornar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realidade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sonhos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crianças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proporcionar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natal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inesqucivel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Como é que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AtRAVÉS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SEU SERVIÇO ÚNICO de ENTREGA de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portámos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</a:t>
            </a:r>
            <a:br>
              <a:rPr lang="en-GB" sz="1200" b="1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1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CANAIS</a:t>
            </a: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é que o Pai Natal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entrega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presents? Com as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renas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carruagem</a:t>
            </a:r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cap="all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RELAÇÕes</a:t>
            </a:r>
            <a:r>
              <a:rPr lang="en-GB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GB" sz="1200" b="0" i="0" kern="1200" cap="all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all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clientes</a:t>
            </a:r>
            <a:r>
              <a:rPr lang="en-GB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0" i="0" kern="1200" cap="all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</a:t>
            </a:r>
            <a:r>
              <a:rPr lang="en-GB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fans e nostalgia</a:t>
            </a:r>
            <a:br>
              <a:rPr lang="en-GB" sz="1200" b="1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Natal é um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mestre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manter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clients. Para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parece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avô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simpatico. 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que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falamos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Através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cartas. 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construida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do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natal</a:t>
            </a:r>
          </a:p>
          <a:p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RENDIMENTO</a:t>
            </a:r>
          </a:p>
          <a:p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Leite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bolachas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claro!</a:t>
            </a:r>
          </a:p>
          <a:p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 ACTIVIDADES</a:t>
            </a:r>
          </a:p>
          <a:p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Procura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informação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informado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gente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perceber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desejos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portou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mal.</a:t>
            </a:r>
          </a:p>
          <a:p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 RECURSOS</a:t>
            </a:r>
          </a:p>
          <a:p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duendes</a:t>
            </a: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renas</a:t>
            </a:r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carruagem</a:t>
            </a:r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brinquedos</a:t>
            </a:r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Marca do Pai Natal –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amor</a:t>
            </a:r>
          </a:p>
          <a:p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 PARCEIROS</a:t>
            </a:r>
          </a:p>
          <a:p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fans que continua a contra a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natal. E claro,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correios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reis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ajudam</a:t>
            </a:r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 DE CUSTO</a:t>
            </a:r>
          </a:p>
          <a:p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facto…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nenhum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demasiado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fãs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proprios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compram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presents. O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negócio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natal é por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escalável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cap="none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custo-eficiente</a:t>
            </a:r>
            <a:r>
              <a:rPr lang="en-GB" sz="1200" b="0" i="0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9274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4499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E </a:t>
            </a:r>
            <a:r>
              <a:rPr lang="en-GB" dirty="0" err="1"/>
              <a:t>quanto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facebook</a:t>
            </a:r>
            <a:endParaRPr lang="en-GB" dirty="0"/>
          </a:p>
          <a:p>
            <a:endParaRPr lang="en-GB" dirty="0"/>
          </a:p>
          <a:p>
            <a:r>
              <a:rPr lang="en-GB" dirty="0"/>
              <a:t>Customer segments</a:t>
            </a:r>
          </a:p>
          <a:p>
            <a:endParaRPr lang="en-GB" dirty="0"/>
          </a:p>
          <a:p>
            <a:r>
              <a:rPr lang="en-GB" dirty="0"/>
              <a:t>Value proposition</a:t>
            </a:r>
          </a:p>
          <a:p>
            <a:endParaRPr lang="en-GB" dirty="0"/>
          </a:p>
          <a:p>
            <a:r>
              <a:rPr lang="en-GB" dirty="0" err="1"/>
              <a:t>Canais</a:t>
            </a:r>
            <a:endParaRPr lang="en-GB" dirty="0"/>
          </a:p>
          <a:p>
            <a:endParaRPr lang="en-GB" dirty="0"/>
          </a:p>
          <a:p>
            <a:r>
              <a:rPr lang="en-GB" dirty="0"/>
              <a:t>Relationships</a:t>
            </a:r>
          </a:p>
          <a:p>
            <a:endParaRPr lang="en-GB" dirty="0"/>
          </a:p>
          <a:p>
            <a:r>
              <a:rPr lang="en-GB" dirty="0"/>
              <a:t>Revenue streams</a:t>
            </a:r>
          </a:p>
          <a:p>
            <a:endParaRPr lang="en-GB" dirty="0"/>
          </a:p>
          <a:p>
            <a:r>
              <a:rPr lang="en-GB" dirty="0"/>
              <a:t>Key activities</a:t>
            </a:r>
          </a:p>
          <a:p>
            <a:endParaRPr lang="en-GB" dirty="0"/>
          </a:p>
          <a:p>
            <a:r>
              <a:rPr lang="en-GB" dirty="0"/>
              <a:t>Key resources</a:t>
            </a:r>
          </a:p>
          <a:p>
            <a:endParaRPr lang="en-GB" dirty="0"/>
          </a:p>
          <a:p>
            <a:r>
              <a:rPr lang="en-GB" dirty="0"/>
              <a:t>Key </a:t>
            </a:r>
            <a:r>
              <a:rPr lang="en-GB" dirty="0" err="1"/>
              <a:t>partnes</a:t>
            </a:r>
            <a:endParaRPr lang="en-GB" dirty="0"/>
          </a:p>
          <a:p>
            <a:endParaRPr lang="en-GB" dirty="0"/>
          </a:p>
          <a:p>
            <a:r>
              <a:rPr lang="en-GB" dirty="0"/>
              <a:t>Cost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3505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4999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8036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tentar</a:t>
            </a:r>
            <a:r>
              <a:rPr lang="en-GB" dirty="0"/>
              <a:t> faze-lo </a:t>
            </a:r>
            <a:r>
              <a:rPr lang="en-GB" dirty="0" err="1"/>
              <a:t>juntos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863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Quais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segmentos</a:t>
            </a:r>
            <a:r>
              <a:rPr lang="en-GB" dirty="0"/>
              <a:t> de clients?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1789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Qual é a </a:t>
            </a:r>
            <a:r>
              <a:rPr lang="en-GB" dirty="0" err="1"/>
              <a:t>proposta</a:t>
            </a:r>
            <a:r>
              <a:rPr lang="en-GB" dirty="0"/>
              <a:t> de </a:t>
            </a:r>
            <a:r>
              <a:rPr lang="en-GB" dirty="0" err="1"/>
              <a:t>valor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0931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Canais</a:t>
            </a:r>
            <a:r>
              <a:rPr lang="en-GB" dirty="0"/>
              <a:t>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207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 a Inovação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causar</a:t>
            </a:r>
            <a:r>
              <a:rPr lang="en-GB" dirty="0"/>
              <a:t> </a:t>
            </a:r>
            <a:r>
              <a:rPr lang="en-GB" dirty="0" err="1"/>
              <a:t>impacto</a:t>
            </a:r>
            <a:r>
              <a:rPr lang="en-GB" dirty="0"/>
              <a:t>,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há</a:t>
            </a:r>
            <a:r>
              <a:rPr lang="en-GB" dirty="0"/>
              <a:t> Inovação.</a:t>
            </a:r>
          </a:p>
          <a:p>
            <a:r>
              <a:rPr lang="en-GB" dirty="0"/>
              <a:t>E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impacto</a:t>
            </a:r>
            <a:r>
              <a:rPr lang="en-GB" dirty="0"/>
              <a:t> </a:t>
            </a:r>
            <a:r>
              <a:rPr lang="en-GB" dirty="0" err="1"/>
              <a:t>pode</a:t>
            </a:r>
            <a:r>
              <a:rPr lang="en-GB" dirty="0"/>
              <a:t> </a:t>
            </a:r>
            <a:r>
              <a:rPr lang="en-GB" dirty="0" err="1"/>
              <a:t>ocorrer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vertentes</a:t>
            </a:r>
            <a:r>
              <a:rPr lang="en-GB" dirty="0"/>
              <a:t> – social, Ambiental, </a:t>
            </a:r>
            <a:r>
              <a:rPr lang="en-GB" dirty="0" err="1"/>
              <a:t>económico</a:t>
            </a:r>
            <a:r>
              <a:rPr lang="en-GB" dirty="0"/>
              <a:t>, individual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9381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Relacionamento</a:t>
            </a:r>
            <a:r>
              <a:rPr lang="en-GB" dirty="0"/>
              <a:t> com </a:t>
            </a:r>
            <a:r>
              <a:rPr lang="en-GB" dirty="0" err="1"/>
              <a:t>os</a:t>
            </a:r>
            <a:r>
              <a:rPr lang="en-GB" dirty="0"/>
              <a:t> clients</a:t>
            </a:r>
          </a:p>
          <a:p>
            <a:r>
              <a:rPr lang="en-GB" dirty="0" err="1"/>
              <a:t>Lojas</a:t>
            </a:r>
            <a:r>
              <a:rPr lang="en-GB" dirty="0"/>
              <a:t> fashion, </a:t>
            </a:r>
            <a:r>
              <a:rPr lang="en-GB" dirty="0" err="1"/>
              <a:t>clube</a:t>
            </a:r>
            <a:r>
              <a:rPr lang="en-GB" dirty="0"/>
              <a:t> </a:t>
            </a:r>
            <a:r>
              <a:rPr lang="en-GB" dirty="0" err="1"/>
              <a:t>nexpresso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52001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Receitas</a:t>
            </a:r>
            <a:endParaRPr lang="en-GB" dirty="0"/>
          </a:p>
          <a:p>
            <a:endParaRPr lang="en-GB" dirty="0"/>
          </a:p>
          <a:p>
            <a:r>
              <a:rPr lang="en-GB" dirty="0"/>
              <a:t>Venda das </a:t>
            </a:r>
            <a:r>
              <a:rPr lang="en-GB" dirty="0" err="1"/>
              <a:t>máquinas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venda</a:t>
            </a:r>
            <a:r>
              <a:rPr lang="en-GB" dirty="0"/>
              <a:t> das </a:t>
            </a:r>
            <a:r>
              <a:rPr lang="en-GB" dirty="0" err="1"/>
              <a:t>capsulas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80666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Actividades</a:t>
            </a:r>
            <a:r>
              <a:rPr lang="en-GB" dirty="0"/>
              <a:t> </a:t>
            </a:r>
            <a:r>
              <a:rPr lang="en-GB" dirty="0" err="1"/>
              <a:t>chave</a:t>
            </a:r>
            <a:endParaRPr lang="en-GB" dirty="0"/>
          </a:p>
          <a:p>
            <a:endParaRPr lang="en-GB" dirty="0"/>
          </a:p>
          <a:p>
            <a:r>
              <a:rPr lang="en-GB" dirty="0"/>
              <a:t>Marketing </a:t>
            </a:r>
          </a:p>
          <a:p>
            <a:r>
              <a:rPr lang="en-GB" dirty="0" err="1"/>
              <a:t>Distribuição</a:t>
            </a:r>
            <a:endParaRPr lang="en-GB" dirty="0"/>
          </a:p>
          <a:p>
            <a:r>
              <a:rPr lang="en-GB" dirty="0" err="1"/>
              <a:t>produção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85378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Recursos</a:t>
            </a:r>
            <a:r>
              <a:rPr lang="en-GB" dirty="0"/>
              <a:t> </a:t>
            </a:r>
            <a:r>
              <a:rPr lang="en-GB" dirty="0" err="1"/>
              <a:t>chave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Fornecedores</a:t>
            </a:r>
            <a:endParaRPr lang="en-GB" dirty="0"/>
          </a:p>
          <a:p>
            <a:r>
              <a:rPr lang="en-GB" dirty="0" err="1"/>
              <a:t>Patentes</a:t>
            </a:r>
            <a:endParaRPr lang="en-GB" dirty="0"/>
          </a:p>
          <a:p>
            <a:r>
              <a:rPr lang="en-GB" dirty="0"/>
              <a:t>Marca</a:t>
            </a:r>
          </a:p>
          <a:p>
            <a:r>
              <a:rPr lang="en-GB" dirty="0" err="1"/>
              <a:t>Fabricas</a:t>
            </a:r>
            <a:endParaRPr lang="en-GB" dirty="0"/>
          </a:p>
          <a:p>
            <a:r>
              <a:rPr lang="en-GB" dirty="0"/>
              <a:t>George </a:t>
            </a:r>
            <a:r>
              <a:rPr lang="en-GB" dirty="0" err="1"/>
              <a:t>clonney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2922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Parceiros</a:t>
            </a:r>
            <a:r>
              <a:rPr lang="en-GB" dirty="0"/>
              <a:t> </a:t>
            </a:r>
            <a:r>
              <a:rPr lang="en-GB" dirty="0" err="1"/>
              <a:t>chave</a:t>
            </a:r>
            <a:endParaRPr lang="en-GB" dirty="0"/>
          </a:p>
          <a:p>
            <a:r>
              <a:rPr lang="en-GB" dirty="0"/>
              <a:t>Produtores das </a:t>
            </a:r>
            <a:r>
              <a:rPr lang="en-GB" dirty="0" err="1"/>
              <a:t>maquinas</a:t>
            </a:r>
            <a:endParaRPr lang="en-GB" dirty="0"/>
          </a:p>
          <a:p>
            <a:r>
              <a:rPr lang="en-GB" dirty="0" err="1"/>
              <a:t>Fornecedores</a:t>
            </a:r>
            <a:r>
              <a:rPr lang="en-GB" dirty="0"/>
              <a:t> do </a:t>
            </a:r>
            <a:r>
              <a:rPr lang="en-GB" dirty="0" err="1"/>
              <a:t>grãos</a:t>
            </a:r>
            <a:r>
              <a:rPr lang="en-GB" dirty="0"/>
              <a:t> de café</a:t>
            </a:r>
          </a:p>
          <a:p>
            <a:r>
              <a:rPr lang="en-GB" dirty="0" err="1"/>
              <a:t>Gerge</a:t>
            </a:r>
            <a:r>
              <a:rPr lang="en-GB" dirty="0"/>
              <a:t> </a:t>
            </a:r>
            <a:r>
              <a:rPr lang="en-GB" dirty="0" err="1"/>
              <a:t>clonney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5723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Custos</a:t>
            </a:r>
          </a:p>
          <a:p>
            <a:r>
              <a:rPr lang="en-GB" dirty="0"/>
              <a:t>Custos de </a:t>
            </a:r>
            <a:r>
              <a:rPr lang="en-GB" dirty="0" err="1"/>
              <a:t>produção</a:t>
            </a:r>
            <a:endParaRPr lang="en-GB" dirty="0"/>
          </a:p>
          <a:p>
            <a:r>
              <a:rPr lang="en-GB" dirty="0"/>
              <a:t>De design</a:t>
            </a:r>
          </a:p>
          <a:p>
            <a:r>
              <a:rPr lang="en-GB" dirty="0" err="1"/>
              <a:t>Distribuição</a:t>
            </a:r>
            <a:r>
              <a:rPr lang="en-GB" dirty="0"/>
              <a:t> </a:t>
            </a:r>
          </a:p>
          <a:p>
            <a:r>
              <a:rPr lang="en-GB" dirty="0"/>
              <a:t>Marketing</a:t>
            </a:r>
          </a:p>
          <a:p>
            <a:r>
              <a:rPr lang="en-GB" dirty="0" err="1"/>
              <a:t>Direitos</a:t>
            </a:r>
            <a:r>
              <a:rPr lang="en-GB" dirty="0"/>
              <a:t> de PI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5902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 o </a:t>
            </a:r>
            <a:r>
              <a:rPr lang="en-GB" dirty="0" err="1"/>
              <a:t>vosso</a:t>
            </a:r>
            <a:r>
              <a:rPr lang="en-GB" dirty="0"/>
              <a:t> business model? Como o </a:t>
            </a:r>
            <a:r>
              <a:rPr lang="en-GB" dirty="0" err="1"/>
              <a:t>descreveriam</a:t>
            </a:r>
            <a:r>
              <a:rPr lang="en-GB" dirty="0"/>
              <a:t>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0925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Portanto</a:t>
            </a:r>
            <a:r>
              <a:rPr lang="en-GB" dirty="0"/>
              <a:t> o </a:t>
            </a:r>
            <a:r>
              <a:rPr lang="en-GB" dirty="0" err="1"/>
              <a:t>bms</a:t>
            </a:r>
            <a:r>
              <a:rPr lang="en-GB" dirty="0"/>
              <a:t> </a:t>
            </a:r>
            <a:r>
              <a:rPr lang="en-GB" dirty="0" err="1"/>
              <a:t>pode</a:t>
            </a:r>
            <a:r>
              <a:rPr lang="en-GB" dirty="0"/>
              <a:t> </a:t>
            </a:r>
            <a:r>
              <a:rPr lang="en-GB" dirty="0" err="1"/>
              <a:t>aplicar</a:t>
            </a:r>
            <a:r>
              <a:rPr lang="en-GB" dirty="0"/>
              <a:t> a </a:t>
            </a:r>
            <a:r>
              <a:rPr lang="en-GB" dirty="0" err="1"/>
              <a:t>qualquer</a:t>
            </a:r>
            <a:r>
              <a:rPr lang="en-GB" dirty="0"/>
              <a:t> </a:t>
            </a:r>
            <a:r>
              <a:rPr lang="en-GB" dirty="0" err="1"/>
              <a:t>tipo</a:t>
            </a:r>
            <a:r>
              <a:rPr lang="en-GB" dirty="0"/>
              <a:t> de </a:t>
            </a:r>
            <a:r>
              <a:rPr lang="en-GB" dirty="0" err="1"/>
              <a:t>modelo</a:t>
            </a:r>
            <a:r>
              <a:rPr lang="en-GB" dirty="0"/>
              <a:t> </a:t>
            </a:r>
            <a:r>
              <a:rPr lang="en-GB" dirty="0" err="1"/>
              <a:t>negócio</a:t>
            </a:r>
            <a:r>
              <a:rPr lang="en-GB" dirty="0"/>
              <a:t> e é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lingugem</a:t>
            </a:r>
            <a:r>
              <a:rPr lang="en-GB" dirty="0"/>
              <a:t> universal que tb </a:t>
            </a:r>
            <a:r>
              <a:rPr lang="en-GB" dirty="0" err="1"/>
              <a:t>permite</a:t>
            </a:r>
            <a:r>
              <a:rPr lang="en-GB" dirty="0"/>
              <a:t> </a:t>
            </a:r>
            <a:r>
              <a:rPr lang="en-GB" dirty="0" err="1"/>
              <a:t>comparar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4530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Tão</a:t>
            </a:r>
            <a:r>
              <a:rPr lang="en-GB" dirty="0"/>
              <a:t> simples que </a:t>
            </a:r>
            <a:r>
              <a:rPr lang="en-GB" dirty="0" err="1"/>
              <a:t>qualquer</a:t>
            </a:r>
            <a:r>
              <a:rPr lang="en-GB" dirty="0"/>
              <a:t> </a:t>
            </a:r>
            <a:r>
              <a:rPr lang="en-GB" dirty="0" err="1"/>
              <a:t>pessoa</a:t>
            </a:r>
            <a:r>
              <a:rPr lang="en-GB" dirty="0"/>
              <a:t> o </a:t>
            </a:r>
            <a:r>
              <a:rPr lang="en-GB" dirty="0" err="1"/>
              <a:t>entende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06730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Recapitulando</a:t>
            </a:r>
            <a:r>
              <a:rPr lang="en-GB" dirty="0"/>
              <a:t>: 9 </a:t>
            </a:r>
            <a:r>
              <a:rPr lang="en-GB" dirty="0" err="1"/>
              <a:t>blocos</a:t>
            </a:r>
            <a:r>
              <a:rPr lang="en-GB" dirty="0"/>
              <a:t> </a:t>
            </a:r>
            <a:r>
              <a:rPr lang="en-GB" dirty="0" err="1"/>
              <a:t>principais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012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Então</a:t>
            </a:r>
            <a:r>
              <a:rPr lang="en-GB" dirty="0"/>
              <a:t>, </a:t>
            </a:r>
            <a:r>
              <a:rPr lang="en-GB" dirty="0" err="1"/>
              <a:t>concretamente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aferimos</a:t>
            </a:r>
            <a:r>
              <a:rPr lang="en-GB" dirty="0"/>
              <a:t> a </a:t>
            </a:r>
            <a:r>
              <a:rPr lang="en-GB" dirty="0" err="1"/>
              <a:t>diferença</a:t>
            </a:r>
            <a:r>
              <a:rPr lang="en-GB" dirty="0"/>
              <a:t> entre </a:t>
            </a:r>
            <a:r>
              <a:rPr lang="en-GB" dirty="0" err="1"/>
              <a:t>invenção</a:t>
            </a:r>
            <a:r>
              <a:rPr lang="en-GB" dirty="0"/>
              <a:t> e Inovação?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4525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Sendo</a:t>
            </a:r>
            <a:r>
              <a:rPr lang="en-GB" dirty="0"/>
              <a:t> </a:t>
            </a:r>
            <a:r>
              <a:rPr lang="en-GB" dirty="0" err="1"/>
              <a:t>esta</a:t>
            </a:r>
            <a:r>
              <a:rPr lang="en-GB" dirty="0"/>
              <a:t> a </a:t>
            </a:r>
            <a:r>
              <a:rPr lang="en-GB" dirty="0" err="1"/>
              <a:t>ordem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certa</a:t>
            </a:r>
            <a:r>
              <a:rPr lang="en-GB" dirty="0"/>
              <a:t> para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irem</a:t>
            </a:r>
            <a:r>
              <a:rPr lang="en-GB" dirty="0"/>
              <a:t> </a:t>
            </a:r>
            <a:r>
              <a:rPr lang="en-GB" dirty="0" err="1"/>
              <a:t>preenchendo</a:t>
            </a:r>
            <a:r>
              <a:rPr lang="en-GB" dirty="0"/>
              <a:t> mas é </a:t>
            </a:r>
            <a:r>
              <a:rPr lang="en-GB" dirty="0" err="1"/>
              <a:t>suposto</a:t>
            </a:r>
            <a:r>
              <a:rPr lang="en-GB" dirty="0"/>
              <a:t> ser </a:t>
            </a:r>
            <a:r>
              <a:rPr lang="en-GB" dirty="0" err="1"/>
              <a:t>interactivo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745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começar</a:t>
            </a:r>
            <a:r>
              <a:rPr lang="en-GB" dirty="0"/>
              <a:t> a </a:t>
            </a:r>
            <a:r>
              <a:rPr lang="en-GB" dirty="0" err="1"/>
              <a:t>olhar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maior</a:t>
            </a:r>
            <a:r>
              <a:rPr lang="en-GB" dirty="0"/>
              <a:t> </a:t>
            </a:r>
            <a:r>
              <a:rPr lang="en-GB" dirty="0" err="1"/>
              <a:t>detalhe</a:t>
            </a:r>
            <a:r>
              <a:rPr lang="en-GB" dirty="0"/>
              <a:t> para o </a:t>
            </a:r>
            <a:r>
              <a:rPr lang="en-GB" dirty="0" err="1"/>
              <a:t>bloco</a:t>
            </a:r>
            <a:r>
              <a:rPr lang="en-GB" dirty="0"/>
              <a:t> dos </a:t>
            </a:r>
            <a:r>
              <a:rPr lang="en-GB" dirty="0" err="1"/>
              <a:t>clientes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5938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então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bloco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Começando</a:t>
            </a:r>
            <a:r>
              <a:rPr lang="en-GB" dirty="0"/>
              <a:t> </a:t>
            </a:r>
            <a:r>
              <a:rPr lang="en-GB" dirty="0" err="1"/>
              <a:t>pelos</a:t>
            </a:r>
            <a:r>
              <a:rPr lang="en-GB" dirty="0"/>
              <a:t> clients – </a:t>
            </a:r>
            <a:r>
              <a:rPr lang="en-GB" dirty="0" err="1"/>
              <a:t>sem</a:t>
            </a:r>
            <a:r>
              <a:rPr lang="en-GB" dirty="0"/>
              <a:t> clients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há</a:t>
            </a:r>
            <a:r>
              <a:rPr lang="en-GB" dirty="0"/>
              <a:t> </a:t>
            </a:r>
            <a:r>
              <a:rPr lang="en-GB" dirty="0" err="1"/>
              <a:t>negócio</a:t>
            </a:r>
            <a:r>
              <a:rPr lang="en-GB" dirty="0"/>
              <a:t>! </a:t>
            </a:r>
            <a:r>
              <a:rPr lang="en-GB" dirty="0" err="1"/>
              <a:t>Podem</a:t>
            </a:r>
            <a:r>
              <a:rPr lang="en-GB" dirty="0"/>
              <a:t> achar que </a:t>
            </a:r>
            <a:r>
              <a:rPr lang="en-GB" dirty="0" err="1"/>
              <a:t>têm</a:t>
            </a:r>
            <a:r>
              <a:rPr lang="en-GB" dirty="0"/>
              <a:t> a </a:t>
            </a:r>
            <a:r>
              <a:rPr lang="en-GB" dirty="0" err="1"/>
              <a:t>ideia</a:t>
            </a:r>
            <a:r>
              <a:rPr lang="en-GB" dirty="0"/>
              <a:t> de </a:t>
            </a:r>
            <a:r>
              <a:rPr lang="en-GB" dirty="0" err="1"/>
              <a:t>negócio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espectacular</a:t>
            </a:r>
            <a:r>
              <a:rPr lang="en-GB" dirty="0"/>
              <a:t>, mas se </a:t>
            </a:r>
            <a:r>
              <a:rPr lang="en-GB" dirty="0" err="1"/>
              <a:t>ninguém</a:t>
            </a:r>
            <a:r>
              <a:rPr lang="en-GB" dirty="0"/>
              <a:t> </a:t>
            </a:r>
            <a:r>
              <a:rPr lang="en-GB" dirty="0" err="1"/>
              <a:t>comprar</a:t>
            </a:r>
            <a:r>
              <a:rPr lang="en-GB" dirty="0"/>
              <a:t>, </a:t>
            </a:r>
            <a:r>
              <a:rPr lang="en-GB" dirty="0" err="1"/>
              <a:t>não</a:t>
            </a:r>
            <a:r>
              <a:rPr lang="en-GB" dirty="0"/>
              <a:t> é um </a:t>
            </a:r>
            <a:r>
              <a:rPr lang="en-GB" dirty="0" err="1"/>
              <a:t>negócio</a:t>
            </a:r>
            <a:r>
              <a:rPr lang="en-GB" dirty="0"/>
              <a:t>.</a:t>
            </a:r>
          </a:p>
          <a:p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clientes</a:t>
            </a:r>
            <a:r>
              <a:rPr lang="en-GB" dirty="0"/>
              <a:t> </a:t>
            </a:r>
            <a:r>
              <a:rPr lang="en-GB" dirty="0" err="1"/>
              <a:t>podem</a:t>
            </a:r>
            <a:r>
              <a:rPr lang="en-GB" dirty="0"/>
              <a:t> ser </a:t>
            </a:r>
            <a:r>
              <a:rPr lang="en-GB" dirty="0" err="1"/>
              <a:t>pessoas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outras</a:t>
            </a:r>
            <a:r>
              <a:rPr lang="en-GB" dirty="0"/>
              <a:t> </a:t>
            </a:r>
            <a:r>
              <a:rPr lang="en-GB" dirty="0" err="1"/>
              <a:t>organizações</a:t>
            </a:r>
            <a:r>
              <a:rPr lang="en-GB" dirty="0"/>
              <a:t> que a </a:t>
            </a:r>
            <a:r>
              <a:rPr lang="en-GB" dirty="0" err="1"/>
              <a:t>empresa</a:t>
            </a:r>
            <a:r>
              <a:rPr lang="en-GB" dirty="0"/>
              <a:t> </a:t>
            </a:r>
            <a:r>
              <a:rPr lang="en-GB" dirty="0" err="1"/>
              <a:t>pretende</a:t>
            </a:r>
            <a:r>
              <a:rPr lang="en-GB" dirty="0"/>
              <a:t> </a:t>
            </a:r>
            <a:r>
              <a:rPr lang="en-GB" dirty="0" err="1"/>
              <a:t>abordar</a:t>
            </a:r>
            <a:r>
              <a:rPr lang="en-GB" dirty="0"/>
              <a:t> e server.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forma 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melhor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satisfazer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clients, 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empresa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agrupá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-los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segmentos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de clients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acordo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necessidades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comportamentos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atributos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tiverem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seus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segmentos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clients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definidos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compreendidos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então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negócio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pode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desenhado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server as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necessidades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especificas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segment de clients.</a:t>
            </a:r>
          </a:p>
          <a:p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clients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separados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segmentos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suas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necessidades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justificam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oferta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diferenciada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São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alcançadops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através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canais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distribuição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Necessitam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tipos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relações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rentabilidade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dirty="0"/>
              <a:t>estão dispostos a pagar por diferentes aspectos da oferta!</a:t>
            </a:r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789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Steve Blank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escreveu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4 steps to the epiphany.  É um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dedicado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clients.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3052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 </a:t>
            </a:r>
            <a:r>
              <a:rPr lang="en-GB" dirty="0" err="1"/>
              <a:t>desenvolvimento</a:t>
            </a:r>
            <a:r>
              <a:rPr lang="en-GB" dirty="0"/>
              <a:t> de clients é </a:t>
            </a:r>
            <a:r>
              <a:rPr lang="en-GB" dirty="0" err="1"/>
              <a:t>tão</a:t>
            </a:r>
            <a:r>
              <a:rPr lang="en-GB" dirty="0"/>
              <a:t> </a:t>
            </a:r>
            <a:r>
              <a:rPr lang="en-GB" dirty="0" err="1"/>
              <a:t>importante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o </a:t>
            </a:r>
            <a:r>
              <a:rPr lang="en-GB" dirty="0" err="1"/>
              <a:t>desenvolvimento</a:t>
            </a:r>
            <a:r>
              <a:rPr lang="en-GB" dirty="0"/>
              <a:t> de </a:t>
            </a:r>
            <a:r>
              <a:rPr lang="en-GB" dirty="0" err="1"/>
              <a:t>produto</a:t>
            </a:r>
            <a:endParaRPr lang="en-GB" dirty="0"/>
          </a:p>
          <a:p>
            <a:endParaRPr lang="en-GB" dirty="0"/>
          </a:p>
          <a:p>
            <a:r>
              <a:rPr lang="en-GB" dirty="0"/>
              <a:t>A </a:t>
            </a:r>
            <a:r>
              <a:rPr lang="en-GB" dirty="0" err="1"/>
              <a:t>maioria</a:t>
            </a:r>
            <a:r>
              <a:rPr lang="en-GB" dirty="0"/>
              <a:t> das </a:t>
            </a:r>
            <a:r>
              <a:rPr lang="en-GB" dirty="0" err="1"/>
              <a:t>empresas</a:t>
            </a:r>
            <a:r>
              <a:rPr lang="en-GB" dirty="0"/>
              <a:t> segue o </a:t>
            </a:r>
            <a:r>
              <a:rPr lang="en-GB" dirty="0" err="1"/>
              <a:t>tradicional</a:t>
            </a:r>
            <a:r>
              <a:rPr lang="en-GB" dirty="0"/>
              <a:t> </a:t>
            </a:r>
            <a:r>
              <a:rPr lang="en-GB" dirty="0" err="1"/>
              <a:t>desenvolvimento</a:t>
            </a:r>
            <a:r>
              <a:rPr lang="en-GB" dirty="0"/>
              <a:t> de </a:t>
            </a:r>
            <a:r>
              <a:rPr lang="en-GB" dirty="0" err="1"/>
              <a:t>produto</a:t>
            </a:r>
            <a:endParaRPr lang="en-GB" dirty="0"/>
          </a:p>
          <a:p>
            <a:r>
              <a:rPr lang="en-GB" dirty="0" err="1"/>
              <a:t>Primeiro</a:t>
            </a:r>
            <a:r>
              <a:rPr lang="en-GB" dirty="0"/>
              <a:t> o </a:t>
            </a:r>
            <a:r>
              <a:rPr lang="en-GB" dirty="0" err="1"/>
              <a:t>conceito</a:t>
            </a:r>
            <a:r>
              <a:rPr lang="en-GB" dirty="0"/>
              <a:t>, </a:t>
            </a:r>
            <a:r>
              <a:rPr lang="en-GB" dirty="0" err="1"/>
              <a:t>depois</a:t>
            </a:r>
            <a:r>
              <a:rPr lang="en-GB" dirty="0"/>
              <a:t> </a:t>
            </a:r>
            <a:r>
              <a:rPr lang="en-GB" dirty="0" err="1"/>
              <a:t>desenvolvem</a:t>
            </a:r>
            <a:r>
              <a:rPr lang="en-GB" dirty="0"/>
              <a:t> o </a:t>
            </a:r>
            <a:r>
              <a:rPr lang="en-GB" dirty="0" err="1"/>
              <a:t>produto</a:t>
            </a:r>
            <a:r>
              <a:rPr lang="en-GB" dirty="0"/>
              <a:t>, </a:t>
            </a:r>
            <a:r>
              <a:rPr lang="en-GB" dirty="0" err="1"/>
              <a:t>fazem</a:t>
            </a:r>
            <a:r>
              <a:rPr lang="en-GB" dirty="0"/>
              <a:t> testes com o </a:t>
            </a:r>
            <a:r>
              <a:rPr lang="en-GB" dirty="0" err="1"/>
              <a:t>produto</a:t>
            </a:r>
            <a:r>
              <a:rPr lang="en-GB" dirty="0"/>
              <a:t> e </a:t>
            </a:r>
            <a:r>
              <a:rPr lang="en-GB" dirty="0" err="1"/>
              <a:t>lançam</a:t>
            </a:r>
            <a:r>
              <a:rPr lang="en-GB" dirty="0"/>
              <a:t> no mercado e </a:t>
            </a:r>
            <a:r>
              <a:rPr lang="en-GB" dirty="0" err="1"/>
              <a:t>seja</a:t>
            </a:r>
            <a:r>
              <a:rPr lang="en-GB" dirty="0"/>
              <a:t> o que </a:t>
            </a:r>
            <a:r>
              <a:rPr lang="en-GB" dirty="0" err="1"/>
              <a:t>deus</a:t>
            </a:r>
            <a:r>
              <a:rPr lang="en-GB" dirty="0"/>
              <a:t> </a:t>
            </a:r>
            <a:r>
              <a:rPr lang="en-GB" dirty="0" err="1"/>
              <a:t>quiser</a:t>
            </a:r>
            <a:r>
              <a:rPr lang="en-GB" dirty="0"/>
              <a:t> (</a:t>
            </a:r>
            <a:r>
              <a:rPr lang="en-GB" dirty="0" err="1"/>
              <a:t>ou</a:t>
            </a:r>
            <a:r>
              <a:rPr lang="en-GB" dirty="0"/>
              <a:t> o que o mercado </a:t>
            </a:r>
            <a:r>
              <a:rPr lang="en-GB" dirty="0" err="1"/>
              <a:t>quiser</a:t>
            </a:r>
            <a:r>
              <a:rPr lang="en-GB" dirty="0"/>
              <a:t>)</a:t>
            </a:r>
          </a:p>
          <a:p>
            <a:r>
              <a:rPr lang="en-GB" dirty="0"/>
              <a:t>E </a:t>
            </a:r>
            <a:r>
              <a:rPr lang="en-GB" dirty="0" err="1"/>
              <a:t>isto</a:t>
            </a:r>
            <a:r>
              <a:rPr lang="en-GB" dirty="0"/>
              <a:t> é </a:t>
            </a:r>
            <a:r>
              <a:rPr lang="en-GB" dirty="0" err="1"/>
              <a:t>uma</a:t>
            </a:r>
            <a:r>
              <a:rPr lang="en-GB" dirty="0"/>
              <a:t> das </a:t>
            </a:r>
            <a:r>
              <a:rPr lang="en-GB" dirty="0" err="1"/>
              <a:t>grandes</a:t>
            </a:r>
            <a:r>
              <a:rPr lang="en-GB" dirty="0"/>
              <a:t> </a:t>
            </a:r>
            <a:r>
              <a:rPr lang="en-GB" dirty="0" err="1"/>
              <a:t>razões</a:t>
            </a:r>
            <a:r>
              <a:rPr lang="en-GB" dirty="0"/>
              <a:t> </a:t>
            </a:r>
            <a:r>
              <a:rPr lang="en-GB" dirty="0" err="1"/>
              <a:t>porque</a:t>
            </a:r>
            <a:r>
              <a:rPr lang="en-GB" dirty="0"/>
              <a:t> as </a:t>
            </a:r>
            <a:r>
              <a:rPr lang="en-GB" dirty="0" err="1"/>
              <a:t>empresas</a:t>
            </a:r>
            <a:r>
              <a:rPr lang="en-GB" dirty="0"/>
              <a:t> </a:t>
            </a:r>
            <a:r>
              <a:rPr lang="en-GB" dirty="0" err="1"/>
              <a:t>falham</a:t>
            </a:r>
            <a:r>
              <a:rPr lang="en-GB" dirty="0"/>
              <a:t>.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porque</a:t>
            </a:r>
            <a:r>
              <a:rPr lang="en-GB" dirty="0"/>
              <a:t> as </a:t>
            </a:r>
            <a:r>
              <a:rPr lang="en-GB" dirty="0" err="1"/>
              <a:t>universidades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conseguem</a:t>
            </a:r>
            <a:r>
              <a:rPr lang="en-GB" dirty="0"/>
              <a:t> </a:t>
            </a:r>
            <a:r>
              <a:rPr lang="en-GB" dirty="0" err="1"/>
              <a:t>transferir</a:t>
            </a:r>
            <a:r>
              <a:rPr lang="en-GB" dirty="0"/>
              <a:t> </a:t>
            </a:r>
            <a:r>
              <a:rPr lang="en-GB" dirty="0" err="1"/>
              <a:t>conhecimento</a:t>
            </a:r>
            <a:r>
              <a:rPr lang="en-GB" dirty="0"/>
              <a:t> para as </a:t>
            </a:r>
            <a:r>
              <a:rPr lang="en-GB" dirty="0" err="1"/>
              <a:t>empresas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Nest </a:t>
            </a:r>
            <a:r>
              <a:rPr lang="en-GB" dirty="0" err="1"/>
              <a:t>livro</a:t>
            </a:r>
            <a:r>
              <a:rPr lang="en-GB" dirty="0"/>
              <a:t>, o Steve </a:t>
            </a:r>
            <a:r>
              <a:rPr lang="en-GB" dirty="0" err="1"/>
              <a:t>advoga</a:t>
            </a:r>
            <a:r>
              <a:rPr lang="en-GB" dirty="0"/>
              <a:t> o </a:t>
            </a:r>
            <a:r>
              <a:rPr lang="en-GB" dirty="0" err="1"/>
              <a:t>desenvolvimento</a:t>
            </a:r>
            <a:r>
              <a:rPr lang="en-GB" dirty="0"/>
              <a:t> de clients.</a:t>
            </a:r>
          </a:p>
          <a:p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seja</a:t>
            </a:r>
            <a:r>
              <a:rPr lang="en-GB" dirty="0"/>
              <a:t>, </a:t>
            </a:r>
            <a:r>
              <a:rPr lang="en-GB" dirty="0" err="1"/>
              <a:t>num</a:t>
            </a:r>
            <a:r>
              <a:rPr lang="en-GB" dirty="0"/>
              <a:t> </a:t>
            </a:r>
            <a:r>
              <a:rPr lang="en-GB" dirty="0" err="1"/>
              <a:t>processo</a:t>
            </a:r>
            <a:r>
              <a:rPr lang="en-GB" dirty="0"/>
              <a:t> </a:t>
            </a:r>
            <a:r>
              <a:rPr lang="en-GB" dirty="0" err="1"/>
              <a:t>interactivo</a:t>
            </a:r>
            <a:r>
              <a:rPr lang="en-GB" dirty="0"/>
              <a:t> </a:t>
            </a:r>
            <a:r>
              <a:rPr lang="en-GB" dirty="0" err="1"/>
              <a:t>ele</a:t>
            </a:r>
            <a:r>
              <a:rPr lang="en-GB" dirty="0"/>
              <a:t> </a:t>
            </a:r>
            <a:r>
              <a:rPr lang="en-GB" dirty="0" err="1"/>
              <a:t>identifica</a:t>
            </a:r>
            <a:r>
              <a:rPr lang="en-GB" dirty="0"/>
              <a:t> e </a:t>
            </a:r>
            <a:r>
              <a:rPr lang="en-GB" dirty="0" err="1"/>
              <a:t>valida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clients. </a:t>
            </a:r>
            <a:r>
              <a:rPr lang="en-GB" dirty="0" err="1"/>
              <a:t>Só</a:t>
            </a:r>
            <a:r>
              <a:rPr lang="en-GB" dirty="0"/>
              <a:t> </a:t>
            </a:r>
            <a:r>
              <a:rPr lang="en-GB" dirty="0" err="1"/>
              <a:t>depois</a:t>
            </a:r>
            <a:r>
              <a:rPr lang="en-GB" dirty="0"/>
              <a:t> de </a:t>
            </a:r>
            <a:r>
              <a:rPr lang="en-GB" dirty="0" err="1"/>
              <a:t>os</a:t>
            </a:r>
            <a:r>
              <a:rPr lang="en-GB" dirty="0"/>
              <a:t> clients </a:t>
            </a:r>
            <a:r>
              <a:rPr lang="en-GB" dirty="0" err="1"/>
              <a:t>estarem</a:t>
            </a:r>
            <a:r>
              <a:rPr lang="en-GB" dirty="0"/>
              <a:t> </a:t>
            </a:r>
            <a:r>
              <a:rPr lang="en-GB" dirty="0" err="1"/>
              <a:t>criados</a:t>
            </a:r>
            <a:r>
              <a:rPr lang="en-GB" dirty="0"/>
              <a:t> é que </a:t>
            </a:r>
            <a:r>
              <a:rPr lang="en-GB" dirty="0" err="1"/>
              <a:t>lança</a:t>
            </a:r>
            <a:r>
              <a:rPr lang="en-GB" dirty="0"/>
              <a:t> a </a:t>
            </a:r>
            <a:r>
              <a:rPr lang="en-GB" dirty="0" err="1"/>
              <a:t>empresa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326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 </a:t>
            </a:r>
            <a:r>
              <a:rPr lang="en-GB" dirty="0" err="1"/>
              <a:t>fase</a:t>
            </a:r>
            <a:r>
              <a:rPr lang="en-GB" dirty="0"/>
              <a:t> de </a:t>
            </a:r>
            <a:r>
              <a:rPr lang="en-GB" dirty="0" err="1"/>
              <a:t>descoberta</a:t>
            </a:r>
            <a:r>
              <a:rPr lang="en-GB" dirty="0"/>
              <a:t>, e </a:t>
            </a:r>
            <a:r>
              <a:rPr lang="en-GB" dirty="0" err="1"/>
              <a:t>dependendo</a:t>
            </a:r>
            <a:r>
              <a:rPr lang="en-GB" dirty="0"/>
              <a:t> do business model, </a:t>
            </a:r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encontrar</a:t>
            </a:r>
            <a:r>
              <a:rPr lang="en-GB" dirty="0"/>
              <a:t> clients e </a:t>
            </a:r>
            <a:r>
              <a:rPr lang="en-GB" dirty="0" err="1"/>
              <a:t>valida</a:t>
            </a:r>
            <a:r>
              <a:rPr lang="en-GB" dirty="0"/>
              <a:t>-los e se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estiver</a:t>
            </a:r>
            <a:r>
              <a:rPr lang="en-GB" dirty="0"/>
              <a:t> </a:t>
            </a:r>
            <a:r>
              <a:rPr lang="en-GB" dirty="0" err="1"/>
              <a:t>bem</a:t>
            </a:r>
            <a:r>
              <a:rPr lang="en-GB" dirty="0"/>
              <a:t>, </a:t>
            </a:r>
            <a:r>
              <a:rPr lang="en-GB" dirty="0" err="1"/>
              <a:t>então</a:t>
            </a:r>
            <a:r>
              <a:rPr lang="en-GB" dirty="0"/>
              <a:t> </a:t>
            </a:r>
            <a:r>
              <a:rPr lang="en-GB" dirty="0" err="1"/>
              <a:t>fazemos</a:t>
            </a:r>
            <a:r>
              <a:rPr lang="en-GB" dirty="0"/>
              <a:t> pivot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seja</a:t>
            </a:r>
            <a:r>
              <a:rPr lang="en-GB" dirty="0"/>
              <a:t> </a:t>
            </a:r>
            <a:r>
              <a:rPr lang="en-GB" dirty="0" err="1"/>
              <a:t>muda</a:t>
            </a:r>
            <a:r>
              <a:rPr lang="en-GB" dirty="0"/>
              <a:t> de </a:t>
            </a:r>
            <a:r>
              <a:rPr lang="en-GB" dirty="0" err="1"/>
              <a:t>direção</a:t>
            </a:r>
            <a:r>
              <a:rPr lang="en-GB" dirty="0"/>
              <a:t> e formula </a:t>
            </a:r>
            <a:r>
              <a:rPr lang="en-GB" dirty="0" err="1"/>
              <a:t>novas</a:t>
            </a:r>
            <a:r>
              <a:rPr lang="en-GB" dirty="0"/>
              <a:t> </a:t>
            </a:r>
            <a:r>
              <a:rPr lang="en-GB" dirty="0" err="1"/>
              <a:t>hipóteses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96614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 </a:t>
            </a:r>
            <a:r>
              <a:rPr lang="en-GB" dirty="0" err="1"/>
              <a:t>como</a:t>
            </a:r>
            <a:r>
              <a:rPr lang="en-GB" dirty="0"/>
              <a:t> é que se </a:t>
            </a:r>
            <a:r>
              <a:rPr lang="en-GB" dirty="0" err="1"/>
              <a:t>testa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clients? De forma </a:t>
            </a:r>
            <a:r>
              <a:rPr lang="en-GB" dirty="0" err="1"/>
              <a:t>muito</a:t>
            </a:r>
            <a:r>
              <a:rPr lang="en-GB" dirty="0"/>
              <a:t> </a:t>
            </a:r>
            <a:r>
              <a:rPr lang="en-GB" dirty="0" err="1"/>
              <a:t>semelhante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método</a:t>
            </a:r>
            <a:r>
              <a:rPr lang="en-GB" dirty="0"/>
              <a:t> </a:t>
            </a:r>
            <a:r>
              <a:rPr lang="en-GB" dirty="0" err="1"/>
              <a:t>cientifico</a:t>
            </a:r>
            <a:r>
              <a:rPr lang="en-GB" dirty="0"/>
              <a:t>!</a:t>
            </a:r>
          </a:p>
          <a:p>
            <a:endParaRPr lang="en-GB" dirty="0"/>
          </a:p>
          <a:p>
            <a:r>
              <a:rPr lang="en-GB" dirty="0"/>
              <a:t>Fazer </a:t>
            </a:r>
            <a:r>
              <a:rPr lang="en-GB" dirty="0" err="1"/>
              <a:t>perguntas</a:t>
            </a:r>
            <a:r>
              <a:rPr lang="en-GB" dirty="0"/>
              <a:t>, </a:t>
            </a:r>
            <a:r>
              <a:rPr lang="en-GB" dirty="0" err="1"/>
              <a:t>fazer</a:t>
            </a:r>
            <a:r>
              <a:rPr lang="en-GB" dirty="0"/>
              <a:t> </a:t>
            </a:r>
            <a:r>
              <a:rPr lang="en-GB" dirty="0" err="1"/>
              <a:t>pesquisa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net e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bibliografia</a:t>
            </a:r>
            <a:r>
              <a:rPr lang="en-GB" dirty="0"/>
              <a:t>, </a:t>
            </a:r>
            <a:r>
              <a:rPr lang="en-GB" dirty="0" err="1"/>
              <a:t>construindo</a:t>
            </a:r>
            <a:r>
              <a:rPr lang="en-GB" dirty="0"/>
              <a:t> </a:t>
            </a:r>
            <a:r>
              <a:rPr lang="en-GB" dirty="0" err="1"/>
              <a:t>hipóteses</a:t>
            </a:r>
            <a:r>
              <a:rPr lang="en-GB" dirty="0"/>
              <a:t> de </a:t>
            </a:r>
            <a:r>
              <a:rPr lang="en-GB" dirty="0" err="1"/>
              <a:t>resposta</a:t>
            </a:r>
            <a:r>
              <a:rPr lang="en-GB" dirty="0"/>
              <a:t> </a:t>
            </a:r>
            <a:r>
              <a:rPr lang="en-GB" dirty="0" err="1"/>
              <a:t>às</a:t>
            </a:r>
            <a:r>
              <a:rPr lang="en-GB" dirty="0"/>
              <a:t> </a:t>
            </a:r>
            <a:r>
              <a:rPr lang="en-GB" dirty="0" err="1"/>
              <a:t>questões</a:t>
            </a:r>
            <a:r>
              <a:rPr lang="en-GB" dirty="0"/>
              <a:t> </a:t>
            </a:r>
            <a:r>
              <a:rPr lang="en-GB" dirty="0" err="1"/>
              <a:t>colocadas</a:t>
            </a:r>
            <a:r>
              <a:rPr lang="en-GB" dirty="0"/>
              <a:t>. </a:t>
            </a:r>
            <a:r>
              <a:rPr lang="en-GB" dirty="0" err="1"/>
              <a:t>Depois</a:t>
            </a:r>
            <a:r>
              <a:rPr lang="en-GB" dirty="0"/>
              <a:t> </a:t>
            </a:r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testar</a:t>
            </a:r>
            <a:r>
              <a:rPr lang="en-GB" dirty="0"/>
              <a:t> – mas </a:t>
            </a:r>
            <a:r>
              <a:rPr lang="en-GB" dirty="0" err="1"/>
              <a:t>aqui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no </a:t>
            </a:r>
            <a:r>
              <a:rPr lang="en-GB" dirty="0" err="1"/>
              <a:t>laboratório</a:t>
            </a:r>
            <a:r>
              <a:rPr lang="en-GB" dirty="0"/>
              <a:t>, mas no mercado. Fazer surveys, </a:t>
            </a:r>
            <a:r>
              <a:rPr lang="en-GB" dirty="0" err="1"/>
              <a:t>falar</a:t>
            </a:r>
            <a:r>
              <a:rPr lang="en-GB" dirty="0"/>
              <a:t> com </a:t>
            </a:r>
            <a:r>
              <a:rPr lang="en-GB" dirty="0" err="1"/>
              <a:t>pessoas</a:t>
            </a:r>
            <a:r>
              <a:rPr lang="en-GB" dirty="0"/>
              <a:t>. </a:t>
            </a:r>
            <a:r>
              <a:rPr lang="en-GB" dirty="0" err="1"/>
              <a:t>Depois</a:t>
            </a:r>
            <a:r>
              <a:rPr lang="en-GB" dirty="0"/>
              <a:t> </a:t>
            </a:r>
            <a:r>
              <a:rPr lang="en-GB" dirty="0" err="1"/>
              <a:t>analisamos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resultados</a:t>
            </a:r>
            <a:r>
              <a:rPr lang="en-GB" dirty="0"/>
              <a:t> e </a:t>
            </a:r>
            <a:r>
              <a:rPr lang="en-GB" dirty="0" err="1"/>
              <a:t>retiramos</a:t>
            </a:r>
            <a:r>
              <a:rPr lang="en-GB" dirty="0"/>
              <a:t> </a:t>
            </a:r>
            <a:r>
              <a:rPr lang="en-GB" dirty="0" err="1"/>
              <a:t>conclusões</a:t>
            </a:r>
            <a:r>
              <a:rPr lang="en-GB" dirty="0"/>
              <a:t>. Se a </a:t>
            </a:r>
            <a:r>
              <a:rPr lang="en-GB" dirty="0" err="1"/>
              <a:t>hipótese</a:t>
            </a:r>
            <a:r>
              <a:rPr lang="en-GB" dirty="0"/>
              <a:t> for </a:t>
            </a:r>
            <a:r>
              <a:rPr lang="en-GB" dirty="0" err="1"/>
              <a:t>verdadeira</a:t>
            </a:r>
            <a:r>
              <a:rPr lang="en-GB" dirty="0"/>
              <a:t>, </a:t>
            </a:r>
            <a:r>
              <a:rPr lang="en-GB" dirty="0" err="1"/>
              <a:t>aplicar</a:t>
            </a:r>
            <a:r>
              <a:rPr lang="en-GB" dirty="0"/>
              <a:t> no </a:t>
            </a:r>
            <a:r>
              <a:rPr lang="en-GB" dirty="0" err="1"/>
              <a:t>nosso</a:t>
            </a:r>
            <a:r>
              <a:rPr lang="en-GB" dirty="0"/>
              <a:t> business model e </a:t>
            </a:r>
            <a:r>
              <a:rPr lang="en-GB" dirty="0" err="1"/>
              <a:t>lançar</a:t>
            </a:r>
            <a:r>
              <a:rPr lang="en-GB" dirty="0"/>
              <a:t> a </a:t>
            </a:r>
            <a:r>
              <a:rPr lang="en-GB" dirty="0" err="1"/>
              <a:t>empresa</a:t>
            </a:r>
            <a:r>
              <a:rPr lang="en-GB" dirty="0"/>
              <a:t>. SE for </a:t>
            </a:r>
            <a:r>
              <a:rPr lang="en-GB" dirty="0" err="1"/>
              <a:t>falta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apenas</a:t>
            </a:r>
            <a:r>
              <a:rPr lang="en-GB" dirty="0"/>
              <a:t> </a:t>
            </a:r>
            <a:r>
              <a:rPr lang="en-GB" dirty="0" err="1"/>
              <a:t>parcialmente</a:t>
            </a:r>
            <a:r>
              <a:rPr lang="en-GB" dirty="0"/>
              <a:t> </a:t>
            </a:r>
            <a:r>
              <a:rPr lang="en-GB" dirty="0" err="1"/>
              <a:t>verdadeira</a:t>
            </a:r>
            <a:r>
              <a:rPr lang="en-GB" dirty="0"/>
              <a:t>, </a:t>
            </a:r>
            <a:r>
              <a:rPr lang="en-GB" dirty="0" err="1"/>
              <a:t>então</a:t>
            </a:r>
            <a:r>
              <a:rPr lang="en-GB" dirty="0"/>
              <a:t> </a:t>
            </a:r>
            <a:r>
              <a:rPr lang="en-GB" dirty="0" err="1"/>
              <a:t>pensar</a:t>
            </a:r>
            <a:r>
              <a:rPr lang="en-GB" dirty="0"/>
              <a:t> e </a:t>
            </a:r>
            <a:r>
              <a:rPr lang="en-GB" dirty="0" err="1"/>
              <a:t>tentar</a:t>
            </a:r>
            <a:r>
              <a:rPr lang="en-GB" dirty="0"/>
              <a:t> </a:t>
            </a:r>
            <a:r>
              <a:rPr lang="en-GB" dirty="0" err="1"/>
              <a:t>novamente</a:t>
            </a:r>
            <a:r>
              <a:rPr lang="en-GB" dirty="0"/>
              <a:t>. </a:t>
            </a:r>
            <a:r>
              <a:rPr lang="en-GB" dirty="0" err="1"/>
              <a:t>Ouvir</a:t>
            </a:r>
            <a:r>
              <a:rPr lang="en-GB" dirty="0"/>
              <a:t> o mercado – o que é que </a:t>
            </a:r>
            <a:r>
              <a:rPr lang="en-GB" dirty="0" err="1"/>
              <a:t>os</a:t>
            </a:r>
            <a:r>
              <a:rPr lang="en-GB" dirty="0"/>
              <a:t> clients </a:t>
            </a:r>
            <a:r>
              <a:rPr lang="en-GB" dirty="0" err="1"/>
              <a:t>querem</a:t>
            </a:r>
            <a:r>
              <a:rPr lang="en-GB" dirty="0"/>
              <a:t> </a:t>
            </a:r>
            <a:r>
              <a:rPr lang="en-GB" dirty="0" err="1"/>
              <a:t>efetivamente</a:t>
            </a:r>
            <a:r>
              <a:rPr lang="en-GB" dirty="0"/>
              <a:t>???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17128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Como é que </a:t>
            </a:r>
            <a:r>
              <a:rPr lang="en-GB" dirty="0" err="1"/>
              <a:t>fazem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testes? </a:t>
            </a:r>
            <a:r>
              <a:rPr lang="en-GB" dirty="0" err="1"/>
              <a:t>Eis</a:t>
            </a:r>
            <a:r>
              <a:rPr lang="en-GB" dirty="0"/>
              <a:t> </a:t>
            </a:r>
            <a:r>
              <a:rPr lang="en-GB" dirty="0" err="1"/>
              <a:t>alguns</a:t>
            </a:r>
            <a:r>
              <a:rPr lang="en-GB" dirty="0"/>
              <a:t> </a:t>
            </a:r>
            <a:r>
              <a:rPr lang="en-GB" dirty="0" err="1"/>
              <a:t>exemplos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22222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É </a:t>
            </a:r>
            <a:r>
              <a:rPr lang="en-GB" dirty="0" err="1"/>
              <a:t>suposto</a:t>
            </a:r>
            <a:r>
              <a:rPr lang="en-GB" dirty="0"/>
              <a:t> que </a:t>
            </a:r>
            <a:r>
              <a:rPr lang="en-GB" dirty="0" err="1"/>
              <a:t>durante</a:t>
            </a:r>
            <a:r>
              <a:rPr lang="en-GB" dirty="0"/>
              <a:t> a </a:t>
            </a:r>
            <a:r>
              <a:rPr lang="en-GB" dirty="0" err="1"/>
              <a:t>construção</a:t>
            </a:r>
            <a:r>
              <a:rPr lang="en-GB" dirty="0"/>
              <a:t> do </a:t>
            </a:r>
            <a:r>
              <a:rPr lang="en-GB" dirty="0" err="1"/>
              <a:t>modleo</a:t>
            </a:r>
            <a:r>
              <a:rPr lang="en-GB" dirty="0"/>
              <a:t> de </a:t>
            </a:r>
            <a:r>
              <a:rPr lang="en-GB" dirty="0" err="1"/>
              <a:t>negócio</a:t>
            </a:r>
            <a:r>
              <a:rPr lang="en-GB" dirty="0"/>
              <a:t> para a </a:t>
            </a:r>
            <a:r>
              <a:rPr lang="en-GB" dirty="0" err="1"/>
              <a:t>vossa</a:t>
            </a:r>
            <a:r>
              <a:rPr lang="en-GB" dirty="0"/>
              <a:t> </a:t>
            </a:r>
            <a:r>
              <a:rPr lang="en-GB" dirty="0" err="1"/>
              <a:t>ideia</a:t>
            </a:r>
            <a:r>
              <a:rPr lang="en-GB" dirty="0"/>
              <a:t> </a:t>
            </a:r>
            <a:r>
              <a:rPr lang="en-GB" dirty="0" err="1"/>
              <a:t>voces</a:t>
            </a:r>
            <a:r>
              <a:rPr lang="en-GB" dirty="0"/>
              <a:t> </a:t>
            </a:r>
            <a:r>
              <a:rPr lang="en-GB" dirty="0" err="1"/>
              <a:t>validem</a:t>
            </a:r>
            <a:r>
              <a:rPr lang="en-GB" dirty="0"/>
              <a:t> as </a:t>
            </a:r>
            <a:r>
              <a:rPr lang="en-GB" dirty="0" err="1"/>
              <a:t>vossas</a:t>
            </a:r>
            <a:r>
              <a:rPr lang="en-GB" dirty="0"/>
              <a:t> </a:t>
            </a:r>
            <a:r>
              <a:rPr lang="en-GB" dirty="0" err="1"/>
              <a:t>hipóteses</a:t>
            </a:r>
            <a:r>
              <a:rPr lang="en-GB" dirty="0"/>
              <a:t> no mercado, junto dos </a:t>
            </a:r>
            <a:r>
              <a:rPr lang="en-GB" dirty="0" err="1"/>
              <a:t>vossos</a:t>
            </a:r>
            <a:r>
              <a:rPr lang="en-GB" dirty="0"/>
              <a:t> </a:t>
            </a:r>
            <a:r>
              <a:rPr lang="en-GB" dirty="0" err="1"/>
              <a:t>potenciais</a:t>
            </a:r>
            <a:r>
              <a:rPr lang="en-GB" dirty="0"/>
              <a:t> clients.</a:t>
            </a:r>
          </a:p>
          <a:p>
            <a:r>
              <a:rPr lang="en-GB" dirty="0" err="1"/>
              <a:t>Poderão</a:t>
            </a:r>
            <a:r>
              <a:rPr lang="en-GB" dirty="0"/>
              <a:t> </a:t>
            </a:r>
            <a:r>
              <a:rPr lang="en-GB" dirty="0" err="1"/>
              <a:t>utlizar</a:t>
            </a:r>
            <a:r>
              <a:rPr lang="en-GB" dirty="0"/>
              <a:t> por </a:t>
            </a:r>
            <a:r>
              <a:rPr lang="en-GB" dirty="0" err="1"/>
              <a:t>exemplo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modelo</a:t>
            </a:r>
            <a:r>
              <a:rPr lang="en-GB" dirty="0"/>
              <a:t> para </a:t>
            </a:r>
            <a:r>
              <a:rPr lang="en-GB" dirty="0" err="1"/>
              <a:t>formulação</a:t>
            </a:r>
            <a:r>
              <a:rPr lang="en-GB" dirty="0"/>
              <a:t> e </a:t>
            </a:r>
            <a:r>
              <a:rPr lang="en-GB" dirty="0" err="1"/>
              <a:t>validação</a:t>
            </a:r>
            <a:r>
              <a:rPr lang="en-GB" dirty="0"/>
              <a:t> de </a:t>
            </a:r>
            <a:r>
              <a:rPr lang="en-GB" dirty="0" err="1"/>
              <a:t>hipóteses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72178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Exemplo</a:t>
            </a:r>
            <a:r>
              <a:rPr lang="en-GB" dirty="0"/>
              <a:t>: </a:t>
            </a:r>
          </a:p>
          <a:p>
            <a:r>
              <a:rPr lang="en-GB" dirty="0" err="1"/>
              <a:t>Podem</a:t>
            </a:r>
            <a:r>
              <a:rPr lang="en-GB" dirty="0"/>
              <a:t> </a:t>
            </a:r>
            <a:r>
              <a:rPr lang="en-GB" dirty="0" err="1"/>
              <a:t>utilizar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template para </a:t>
            </a:r>
            <a:r>
              <a:rPr lang="en-GB" dirty="0" err="1"/>
              <a:t>validarem</a:t>
            </a:r>
            <a:r>
              <a:rPr lang="en-GB" dirty="0"/>
              <a:t> a </a:t>
            </a:r>
            <a:r>
              <a:rPr lang="en-GB" dirty="0" err="1"/>
              <a:t>proposta</a:t>
            </a:r>
            <a:r>
              <a:rPr lang="en-GB" dirty="0"/>
              <a:t> de </a:t>
            </a:r>
            <a:r>
              <a:rPr lang="en-GB" dirty="0" err="1"/>
              <a:t>valor</a:t>
            </a:r>
            <a:r>
              <a:rPr lang="en-GB" dirty="0"/>
              <a:t> e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problemas</a:t>
            </a:r>
            <a:r>
              <a:rPr lang="en-GB" dirty="0"/>
              <a:t> que </a:t>
            </a:r>
            <a:r>
              <a:rPr lang="en-GB" dirty="0" err="1"/>
              <a:t>querem</a:t>
            </a:r>
            <a:r>
              <a:rPr lang="en-GB" dirty="0"/>
              <a:t> </a:t>
            </a:r>
            <a:r>
              <a:rPr lang="en-GB" dirty="0" err="1"/>
              <a:t>endereçar</a:t>
            </a:r>
            <a:endParaRPr lang="en-GB" dirty="0"/>
          </a:p>
          <a:p>
            <a:r>
              <a:rPr lang="en-GB" dirty="0" err="1"/>
              <a:t>quais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problemas</a:t>
            </a:r>
            <a:r>
              <a:rPr lang="en-GB" dirty="0"/>
              <a:t> que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clientes</a:t>
            </a:r>
            <a:r>
              <a:rPr lang="en-GB" dirty="0"/>
              <a:t> </a:t>
            </a:r>
            <a:r>
              <a:rPr lang="en-GB" dirty="0" err="1"/>
              <a:t>querem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</a:t>
            </a:r>
            <a:r>
              <a:rPr lang="en-GB" dirty="0" err="1"/>
              <a:t>resolvidos</a:t>
            </a:r>
            <a:r>
              <a:rPr lang="en-GB" dirty="0"/>
              <a:t>?</a:t>
            </a:r>
          </a:p>
          <a:p>
            <a:r>
              <a:rPr lang="en-GB" dirty="0"/>
              <a:t>Como </a:t>
            </a:r>
            <a:r>
              <a:rPr lang="en-GB" dirty="0" err="1"/>
              <a:t>testam</a:t>
            </a:r>
            <a:r>
              <a:rPr lang="en-GB" dirty="0"/>
              <a:t>: </a:t>
            </a:r>
            <a:r>
              <a:rPr lang="en-GB" dirty="0" err="1"/>
              <a:t>entrevistas</a:t>
            </a:r>
            <a:r>
              <a:rPr lang="en-GB" dirty="0"/>
              <a:t> a 50 </a:t>
            </a:r>
            <a:r>
              <a:rPr lang="en-GB" dirty="0" err="1"/>
              <a:t>pessoas</a:t>
            </a:r>
            <a:r>
              <a:rPr lang="en-GB" dirty="0"/>
              <a:t> e </a:t>
            </a:r>
            <a:r>
              <a:rPr lang="en-GB" dirty="0" err="1"/>
              <a:t>verificar</a:t>
            </a:r>
            <a:r>
              <a:rPr lang="en-GB" dirty="0"/>
              <a:t> a </a:t>
            </a:r>
            <a:r>
              <a:rPr lang="en-GB" dirty="0" err="1"/>
              <a:t>concrodancia</a:t>
            </a:r>
            <a:r>
              <a:rPr lang="en-GB" dirty="0"/>
              <a:t> entre a </a:t>
            </a:r>
            <a:r>
              <a:rPr lang="en-GB" dirty="0" err="1"/>
              <a:t>proposta</a:t>
            </a:r>
            <a:r>
              <a:rPr lang="en-GB" dirty="0"/>
              <a:t> d </a:t>
            </a:r>
            <a:r>
              <a:rPr lang="en-GB" dirty="0" err="1"/>
              <a:t>esolução</a:t>
            </a:r>
            <a:r>
              <a:rPr lang="en-GB" dirty="0"/>
              <a:t> e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problemas</a:t>
            </a:r>
            <a:r>
              <a:rPr lang="en-GB" dirty="0"/>
              <a:t> que a </a:t>
            </a:r>
            <a:r>
              <a:rPr lang="en-GB" dirty="0" err="1"/>
              <a:t>equipa</a:t>
            </a:r>
            <a:r>
              <a:rPr lang="en-GB" dirty="0"/>
              <a:t> do </a:t>
            </a:r>
            <a:r>
              <a:rPr lang="en-GB" dirty="0" err="1"/>
              <a:t>projecto</a:t>
            </a:r>
            <a:r>
              <a:rPr lang="en-GB" dirty="0"/>
              <a:t> </a:t>
            </a:r>
            <a:r>
              <a:rPr lang="en-GB" dirty="0" err="1"/>
              <a:t>identificou</a:t>
            </a:r>
            <a:endParaRPr lang="en-GB" dirty="0"/>
          </a:p>
          <a:p>
            <a:r>
              <a:rPr lang="en-GB" dirty="0"/>
              <a:t>E </a:t>
            </a:r>
            <a:r>
              <a:rPr lang="en-GB" dirty="0" err="1"/>
              <a:t>depois</a:t>
            </a:r>
            <a:r>
              <a:rPr lang="en-GB" dirty="0"/>
              <a:t> </a:t>
            </a:r>
            <a:r>
              <a:rPr lang="en-GB" dirty="0" err="1"/>
              <a:t>definem</a:t>
            </a:r>
            <a:r>
              <a:rPr lang="en-GB" dirty="0"/>
              <a:t> </a:t>
            </a:r>
            <a:r>
              <a:rPr lang="en-GB" dirty="0" err="1"/>
              <a:t>também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vossos</a:t>
            </a:r>
            <a:r>
              <a:rPr lang="en-GB" dirty="0"/>
              <a:t> </a:t>
            </a:r>
            <a:r>
              <a:rPr lang="en-GB" dirty="0" err="1"/>
              <a:t>critérios</a:t>
            </a:r>
            <a:r>
              <a:rPr lang="en-GB" dirty="0"/>
              <a:t> de </a:t>
            </a:r>
            <a:r>
              <a:rPr lang="en-GB" dirty="0" err="1"/>
              <a:t>validação</a:t>
            </a:r>
            <a:r>
              <a:rPr lang="en-GB" dirty="0"/>
              <a:t>. Por </a:t>
            </a:r>
            <a:r>
              <a:rPr lang="en-GB" dirty="0" err="1"/>
              <a:t>exemplo</a:t>
            </a:r>
            <a:r>
              <a:rPr lang="en-GB" dirty="0"/>
              <a:t> </a:t>
            </a:r>
            <a:r>
              <a:rPr lang="en-GB" dirty="0" err="1"/>
              <a:t>aqui</a:t>
            </a:r>
            <a:r>
              <a:rPr lang="en-GB" dirty="0"/>
              <a:t>, </a:t>
            </a:r>
            <a:r>
              <a:rPr lang="en-GB" dirty="0" err="1"/>
              <a:t>definiu</a:t>
            </a:r>
            <a:r>
              <a:rPr lang="en-GB" dirty="0"/>
              <a:t>-se que a </a:t>
            </a:r>
            <a:r>
              <a:rPr lang="en-GB" dirty="0" err="1"/>
              <a:t>hipótese</a:t>
            </a:r>
            <a:r>
              <a:rPr lang="en-GB" dirty="0"/>
              <a:t> é </a:t>
            </a:r>
            <a:r>
              <a:rPr lang="en-GB" dirty="0" err="1"/>
              <a:t>verdadeira</a:t>
            </a:r>
            <a:r>
              <a:rPr lang="en-GB" dirty="0"/>
              <a:t> se </a:t>
            </a:r>
            <a:r>
              <a:rPr lang="en-GB" dirty="0" err="1"/>
              <a:t>mais</a:t>
            </a:r>
            <a:r>
              <a:rPr lang="en-GB" dirty="0"/>
              <a:t> do 75% </a:t>
            </a:r>
            <a:r>
              <a:rPr lang="en-GB" dirty="0" err="1"/>
              <a:t>concorda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relação</a:t>
            </a:r>
            <a:r>
              <a:rPr lang="en-GB" dirty="0"/>
              <a:t> </a:t>
            </a:r>
            <a:r>
              <a:rPr lang="en-GB" dirty="0" err="1"/>
              <a:t>aos</a:t>
            </a:r>
            <a:r>
              <a:rPr lang="en-GB" dirty="0"/>
              <a:t> 3 </a:t>
            </a:r>
            <a:r>
              <a:rPr lang="en-GB" dirty="0" err="1"/>
              <a:t>problemas</a:t>
            </a:r>
            <a:r>
              <a:rPr lang="en-GB" dirty="0"/>
              <a:t> </a:t>
            </a:r>
            <a:r>
              <a:rPr lang="en-GB" dirty="0" err="1"/>
              <a:t>prinicpais</a:t>
            </a:r>
            <a:r>
              <a:rPr lang="en-GB" dirty="0"/>
              <a:t> </a:t>
            </a:r>
            <a:r>
              <a:rPr lang="en-GB" dirty="0" err="1"/>
              <a:t>identificados</a:t>
            </a:r>
            <a:r>
              <a:rPr lang="en-GB" dirty="0"/>
              <a:t> </a:t>
            </a:r>
            <a:r>
              <a:rPr lang="en-GB" dirty="0" err="1"/>
              <a:t>inicialmente</a:t>
            </a:r>
            <a:r>
              <a:rPr lang="en-GB" dirty="0"/>
              <a:t> pela </a:t>
            </a:r>
            <a:r>
              <a:rPr lang="en-GB" dirty="0" err="1"/>
              <a:t>equipa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163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</a:t>
            </a:r>
            <a:r>
              <a:rPr lang="en-GB" dirty="0" err="1"/>
              <a:t>alguns</a:t>
            </a:r>
            <a:r>
              <a:rPr lang="en-GB" dirty="0"/>
              <a:t> </a:t>
            </a:r>
            <a:r>
              <a:rPr lang="en-GB" dirty="0" err="1"/>
              <a:t>exemplos</a:t>
            </a:r>
            <a:r>
              <a:rPr lang="en-GB" dirty="0"/>
              <a:t>.</a:t>
            </a:r>
          </a:p>
          <a:p>
            <a:r>
              <a:rPr lang="en-GB" dirty="0" err="1"/>
              <a:t>Aqui</a:t>
            </a:r>
            <a:r>
              <a:rPr lang="en-GB" dirty="0"/>
              <a:t> </a:t>
            </a:r>
            <a:r>
              <a:rPr lang="en-GB" dirty="0" err="1"/>
              <a:t>voces</a:t>
            </a:r>
            <a:r>
              <a:rPr lang="en-GB" dirty="0"/>
              <a:t> </a:t>
            </a:r>
            <a:r>
              <a:rPr lang="en-GB" dirty="0" err="1"/>
              <a:t>têm</a:t>
            </a:r>
            <a:r>
              <a:rPr lang="en-GB" dirty="0"/>
              <a:t> a </a:t>
            </a:r>
            <a:r>
              <a:rPr lang="en-GB" dirty="0" err="1"/>
              <a:t>descrição</a:t>
            </a:r>
            <a:r>
              <a:rPr lang="en-GB" dirty="0"/>
              <a:t> de </a:t>
            </a:r>
            <a:r>
              <a:rPr lang="en-GB" dirty="0" err="1"/>
              <a:t>invenções</a:t>
            </a:r>
            <a:r>
              <a:rPr lang="en-GB" dirty="0"/>
              <a:t> </a:t>
            </a:r>
            <a:r>
              <a:rPr lang="en-GB" dirty="0" err="1"/>
              <a:t>tal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estas</a:t>
            </a:r>
            <a:r>
              <a:rPr lang="en-GB" dirty="0"/>
              <a:t> </a:t>
            </a:r>
            <a:r>
              <a:rPr lang="en-GB" dirty="0" err="1"/>
              <a:t>aparecerem</a:t>
            </a:r>
            <a:r>
              <a:rPr lang="en-GB" dirty="0"/>
              <a:t> </a:t>
            </a:r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patentes</a:t>
            </a:r>
            <a:r>
              <a:rPr lang="en-GB" dirty="0"/>
              <a:t>.</a:t>
            </a:r>
          </a:p>
          <a:p>
            <a:r>
              <a:rPr lang="en-GB" dirty="0"/>
              <a:t>A </a:t>
            </a:r>
            <a:r>
              <a:rPr lang="en-GB" dirty="0" err="1"/>
              <a:t>linguagem</a:t>
            </a:r>
            <a:r>
              <a:rPr lang="en-GB" dirty="0"/>
              <a:t> das </a:t>
            </a:r>
            <a:r>
              <a:rPr lang="en-GB" dirty="0" err="1"/>
              <a:t>patentes</a:t>
            </a:r>
            <a:r>
              <a:rPr lang="en-GB" dirty="0"/>
              <a:t> é </a:t>
            </a:r>
            <a:r>
              <a:rPr lang="en-GB" dirty="0" err="1"/>
              <a:t>quase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lingua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mesmo</a:t>
            </a:r>
            <a:r>
              <a:rPr lang="en-GB" dirty="0"/>
              <a:t>, </a:t>
            </a:r>
            <a:r>
              <a:rPr lang="en-GB" dirty="0" err="1"/>
              <a:t>tal</a:t>
            </a:r>
            <a:r>
              <a:rPr lang="en-GB" dirty="0"/>
              <a:t> é a </a:t>
            </a:r>
            <a:r>
              <a:rPr lang="en-GB" dirty="0" err="1"/>
              <a:t>arte</a:t>
            </a:r>
            <a:r>
              <a:rPr lang="en-GB" dirty="0"/>
              <a:t> que é </a:t>
            </a:r>
            <a:r>
              <a:rPr lang="en-GB" dirty="0" err="1"/>
              <a:t>utilizada</a:t>
            </a:r>
            <a:r>
              <a:rPr lang="en-GB" dirty="0"/>
              <a:t> para </a:t>
            </a:r>
            <a:r>
              <a:rPr lang="en-GB" dirty="0" err="1"/>
              <a:t>descrever</a:t>
            </a:r>
            <a:r>
              <a:rPr lang="en-GB" dirty="0"/>
              <a:t> as </a:t>
            </a:r>
            <a:r>
              <a:rPr lang="en-GB" dirty="0" err="1"/>
              <a:t>invenções</a:t>
            </a:r>
            <a:r>
              <a:rPr lang="en-GB" dirty="0"/>
              <a:t> – o </a:t>
            </a:r>
            <a:r>
              <a:rPr lang="en-GB" dirty="0" err="1"/>
              <a:t>chamado</a:t>
            </a:r>
            <a:r>
              <a:rPr lang="en-GB" dirty="0"/>
              <a:t> </a:t>
            </a:r>
            <a:r>
              <a:rPr lang="en-GB" dirty="0" err="1"/>
              <a:t>patentês</a:t>
            </a:r>
            <a:r>
              <a:rPr lang="en-GB" dirty="0"/>
              <a:t>.</a:t>
            </a:r>
          </a:p>
          <a:p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ver</a:t>
            </a:r>
            <a:r>
              <a:rPr lang="en-GB" dirty="0"/>
              <a:t> as </a:t>
            </a:r>
            <a:r>
              <a:rPr lang="en-GB" dirty="0" err="1"/>
              <a:t>descrições</a:t>
            </a:r>
            <a:r>
              <a:rPr lang="en-GB" dirty="0"/>
              <a:t> e </a:t>
            </a:r>
            <a:r>
              <a:rPr lang="en-GB" dirty="0" err="1"/>
              <a:t>tentem</a:t>
            </a:r>
            <a:r>
              <a:rPr lang="en-GB" dirty="0"/>
              <a:t> </a:t>
            </a:r>
            <a:r>
              <a:rPr lang="en-GB" dirty="0" err="1"/>
              <a:t>perceber</a:t>
            </a:r>
            <a:r>
              <a:rPr lang="en-GB" dirty="0"/>
              <a:t> a que </a:t>
            </a:r>
            <a:r>
              <a:rPr lang="en-GB" dirty="0" err="1"/>
              <a:t>elas</a:t>
            </a:r>
            <a:r>
              <a:rPr lang="en-GB" dirty="0"/>
              <a:t> se </a:t>
            </a:r>
            <a:r>
              <a:rPr lang="en-GB" dirty="0" err="1"/>
              <a:t>referem</a:t>
            </a:r>
            <a:r>
              <a:rPr lang="en-GB" dirty="0"/>
              <a:t>.</a:t>
            </a:r>
          </a:p>
          <a:p>
            <a:r>
              <a:rPr lang="en-GB" dirty="0" err="1"/>
              <a:t>Tomemos</a:t>
            </a:r>
            <a:r>
              <a:rPr lang="en-GB" dirty="0"/>
              <a:t> o </a:t>
            </a:r>
            <a:r>
              <a:rPr lang="en-GB" dirty="0" err="1"/>
              <a:t>exemplo</a:t>
            </a:r>
            <a:r>
              <a:rPr lang="en-GB" dirty="0"/>
              <a:t> da </a:t>
            </a:r>
            <a:r>
              <a:rPr lang="en-GB" dirty="0" err="1"/>
              <a:t>sexta</a:t>
            </a:r>
            <a:r>
              <a:rPr lang="en-GB" dirty="0"/>
              <a:t>, no canto inferior </a:t>
            </a:r>
            <a:r>
              <a:rPr lang="en-GB" dirty="0" err="1"/>
              <a:t>direito</a:t>
            </a:r>
            <a:r>
              <a:rPr lang="en-GB" dirty="0"/>
              <a:t>. LER. </a:t>
            </a:r>
            <a:r>
              <a:rPr lang="en-GB" dirty="0" err="1"/>
              <a:t>Acho</a:t>
            </a:r>
            <a:r>
              <a:rPr lang="en-GB" dirty="0"/>
              <a:t> que </a:t>
            </a:r>
            <a:r>
              <a:rPr lang="en-GB" dirty="0" err="1"/>
              <a:t>conseguem</a:t>
            </a:r>
            <a:r>
              <a:rPr lang="en-GB" dirty="0"/>
              <a:t> </a:t>
            </a:r>
            <a:r>
              <a:rPr lang="en-GB" dirty="0" err="1"/>
              <a:t>chegar</a:t>
            </a:r>
            <a:r>
              <a:rPr lang="en-GB" dirty="0"/>
              <a:t> </a:t>
            </a:r>
            <a:r>
              <a:rPr lang="en-GB" dirty="0" err="1"/>
              <a:t>ao</a:t>
            </a:r>
            <a:r>
              <a:rPr lang="en-GB" dirty="0"/>
              <a:t> que é.</a:t>
            </a:r>
          </a:p>
          <a:p>
            <a:r>
              <a:rPr lang="en-GB" dirty="0"/>
              <a:t>Agora </a:t>
            </a:r>
            <a:r>
              <a:rPr lang="en-GB" dirty="0" err="1"/>
              <a:t>tomemos</a:t>
            </a:r>
            <a:r>
              <a:rPr lang="en-GB" dirty="0"/>
              <a:t> o </a:t>
            </a:r>
            <a:r>
              <a:rPr lang="en-GB" dirty="0" err="1"/>
              <a:t>exemplo</a:t>
            </a:r>
            <a:r>
              <a:rPr lang="en-GB" dirty="0"/>
              <a:t> da </a:t>
            </a:r>
            <a:r>
              <a:rPr lang="en-GB" dirty="0" err="1"/>
              <a:t>segunda</a:t>
            </a:r>
            <a:r>
              <a:rPr lang="en-GB" dirty="0"/>
              <a:t>, da </a:t>
            </a:r>
            <a:r>
              <a:rPr lang="en-GB" dirty="0" err="1"/>
              <a:t>linha</a:t>
            </a:r>
            <a:r>
              <a:rPr lang="en-GB" dirty="0"/>
              <a:t> de </a:t>
            </a:r>
            <a:r>
              <a:rPr lang="en-GB" dirty="0" err="1"/>
              <a:t>cima</a:t>
            </a:r>
            <a:r>
              <a:rPr lang="en-GB" dirty="0"/>
              <a:t>. LER. </a:t>
            </a:r>
            <a:r>
              <a:rPr lang="en-GB" dirty="0" err="1"/>
              <a:t>Conseguem</a:t>
            </a:r>
            <a:r>
              <a:rPr lang="en-GB" dirty="0"/>
              <a:t> </a:t>
            </a:r>
            <a:r>
              <a:rPr lang="en-GB" dirty="0" err="1"/>
              <a:t>perceber</a:t>
            </a:r>
            <a:r>
              <a:rPr lang="en-GB" dirty="0"/>
              <a:t> o que é?</a:t>
            </a:r>
          </a:p>
          <a:p>
            <a:r>
              <a:rPr lang="en-GB" dirty="0"/>
              <a:t>Por </a:t>
            </a:r>
            <a:r>
              <a:rPr lang="en-GB" dirty="0" err="1"/>
              <a:t>não</a:t>
            </a:r>
            <a:r>
              <a:rPr lang="en-GB" dirty="0"/>
              <a:t> ser </a:t>
            </a:r>
            <a:r>
              <a:rPr lang="en-GB" dirty="0" err="1"/>
              <a:t>óbvio</a:t>
            </a:r>
            <a:r>
              <a:rPr lang="en-GB" dirty="0"/>
              <a:t> a que </a:t>
            </a:r>
            <a:r>
              <a:rPr lang="en-GB" dirty="0" err="1"/>
              <a:t>invenções</a:t>
            </a:r>
            <a:r>
              <a:rPr lang="en-GB" dirty="0"/>
              <a:t> </a:t>
            </a:r>
            <a:r>
              <a:rPr lang="en-GB" dirty="0" err="1"/>
              <a:t>estas</a:t>
            </a:r>
            <a:r>
              <a:rPr lang="en-GB" dirty="0"/>
              <a:t> </a:t>
            </a:r>
            <a:r>
              <a:rPr lang="en-GB" dirty="0" err="1"/>
              <a:t>descrições</a:t>
            </a:r>
            <a:r>
              <a:rPr lang="en-GB" dirty="0"/>
              <a:t> se </a:t>
            </a:r>
            <a:r>
              <a:rPr lang="en-GB" dirty="0" err="1"/>
              <a:t>referem</a:t>
            </a:r>
            <a:r>
              <a:rPr lang="en-GB" dirty="0"/>
              <a:t>, </a:t>
            </a:r>
            <a:r>
              <a:rPr lang="en-GB" dirty="0" err="1"/>
              <a:t>vamos</a:t>
            </a:r>
            <a:r>
              <a:rPr lang="en-GB" dirty="0"/>
              <a:t> </a:t>
            </a:r>
            <a:r>
              <a:rPr lang="en-GB" dirty="0" err="1"/>
              <a:t>olhar</a:t>
            </a:r>
            <a:r>
              <a:rPr lang="en-GB" dirty="0"/>
              <a:t> agora para outro </a:t>
            </a:r>
            <a:r>
              <a:rPr lang="en-GB" dirty="0" err="1"/>
              <a:t>exemplo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50268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Neste </a:t>
            </a:r>
            <a:r>
              <a:rPr lang="en-GB" dirty="0" err="1"/>
              <a:t>exemplo</a:t>
            </a:r>
            <a:r>
              <a:rPr lang="en-GB" dirty="0"/>
              <a:t>, o template é </a:t>
            </a:r>
            <a:r>
              <a:rPr lang="en-GB" dirty="0" err="1"/>
              <a:t>utilizado</a:t>
            </a:r>
            <a:r>
              <a:rPr lang="en-GB" dirty="0"/>
              <a:t> para </a:t>
            </a:r>
            <a:r>
              <a:rPr lang="en-GB" dirty="0" err="1"/>
              <a:t>validar</a:t>
            </a:r>
            <a:r>
              <a:rPr lang="en-GB" dirty="0"/>
              <a:t> a </a:t>
            </a:r>
            <a:r>
              <a:rPr lang="en-GB" dirty="0" err="1"/>
              <a:t>proposta</a:t>
            </a:r>
            <a:r>
              <a:rPr lang="en-GB" dirty="0"/>
              <a:t> de </a:t>
            </a:r>
            <a:r>
              <a:rPr lang="en-GB" dirty="0" err="1"/>
              <a:t>valor</a:t>
            </a:r>
            <a:r>
              <a:rPr lang="en-GB" dirty="0"/>
              <a:t> mas no que </a:t>
            </a:r>
            <a:r>
              <a:rPr lang="en-GB" dirty="0" err="1"/>
              <a:t>diz</a:t>
            </a:r>
            <a:r>
              <a:rPr lang="en-GB" dirty="0"/>
              <a:t> </a:t>
            </a:r>
            <a:r>
              <a:rPr lang="en-GB" dirty="0" err="1"/>
              <a:t>respeito</a:t>
            </a:r>
            <a:r>
              <a:rPr lang="en-GB" dirty="0"/>
              <a:t> à </a:t>
            </a:r>
            <a:r>
              <a:rPr lang="en-GB" dirty="0" err="1"/>
              <a:t>soluções</a:t>
            </a:r>
            <a:r>
              <a:rPr lang="en-GB" dirty="0"/>
              <a:t> </a:t>
            </a:r>
          </a:p>
          <a:p>
            <a:r>
              <a:rPr lang="en-GB" dirty="0"/>
              <a:t>São </a:t>
            </a:r>
            <a:r>
              <a:rPr lang="en-GB" dirty="0" err="1"/>
              <a:t>feitas</a:t>
            </a:r>
            <a:r>
              <a:rPr lang="en-GB" dirty="0"/>
              <a:t> </a:t>
            </a:r>
            <a:r>
              <a:rPr lang="en-GB" dirty="0" err="1"/>
              <a:t>entrevistas</a:t>
            </a:r>
            <a:r>
              <a:rPr lang="en-GB" dirty="0"/>
              <a:t> a 50 </a:t>
            </a:r>
            <a:r>
              <a:rPr lang="en-GB" dirty="0" err="1"/>
              <a:t>pessoas</a:t>
            </a:r>
            <a:r>
              <a:rPr lang="en-GB" dirty="0"/>
              <a:t> e </a:t>
            </a:r>
            <a:r>
              <a:rPr lang="en-GB" dirty="0" err="1"/>
              <a:t>verificar</a:t>
            </a:r>
            <a:r>
              <a:rPr lang="en-GB" dirty="0"/>
              <a:t> se </a:t>
            </a:r>
            <a:r>
              <a:rPr lang="en-GB" dirty="0" err="1"/>
              <a:t>existe</a:t>
            </a:r>
            <a:r>
              <a:rPr lang="en-GB" dirty="0"/>
              <a:t> </a:t>
            </a:r>
            <a:r>
              <a:rPr lang="en-GB" dirty="0" err="1"/>
              <a:t>concordancia</a:t>
            </a:r>
            <a:r>
              <a:rPr lang="en-GB" dirty="0"/>
              <a:t> entre as </a:t>
            </a:r>
            <a:r>
              <a:rPr lang="en-GB" dirty="0" err="1"/>
              <a:t>soluções</a:t>
            </a:r>
            <a:r>
              <a:rPr lang="en-GB" dirty="0"/>
              <a:t> </a:t>
            </a:r>
            <a:r>
              <a:rPr lang="en-GB" dirty="0" err="1"/>
              <a:t>apresnetadas</a:t>
            </a:r>
            <a:r>
              <a:rPr lang="en-GB" dirty="0"/>
              <a:t> e o input que </a:t>
            </a:r>
            <a:r>
              <a:rPr lang="en-GB" dirty="0" err="1"/>
              <a:t>recebem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termos</a:t>
            </a:r>
            <a:r>
              <a:rPr lang="en-GB" dirty="0"/>
              <a:t> d </a:t>
            </a:r>
            <a:r>
              <a:rPr lang="en-GB" dirty="0" err="1"/>
              <a:t>evalidação</a:t>
            </a:r>
            <a:r>
              <a:rPr lang="en-GB" dirty="0"/>
              <a:t>, o </a:t>
            </a:r>
            <a:r>
              <a:rPr lang="en-GB" dirty="0" err="1"/>
              <a:t>critério</a:t>
            </a:r>
            <a:r>
              <a:rPr lang="en-GB" dirty="0"/>
              <a:t> </a:t>
            </a:r>
            <a:r>
              <a:rPr lang="en-GB" dirty="0" err="1"/>
              <a:t>aqui</a:t>
            </a:r>
            <a:r>
              <a:rPr lang="en-GB" dirty="0"/>
              <a:t> </a:t>
            </a:r>
            <a:r>
              <a:rPr lang="en-GB" dirty="0" err="1"/>
              <a:t>estabelecido</a:t>
            </a:r>
            <a:r>
              <a:rPr lang="en-GB" dirty="0"/>
              <a:t> é que </a:t>
            </a:r>
            <a:r>
              <a:rPr lang="en-GB" dirty="0" err="1"/>
              <a:t>mais</a:t>
            </a:r>
            <a:r>
              <a:rPr lang="en-GB" dirty="0"/>
              <a:t> de 40 % </a:t>
            </a:r>
            <a:r>
              <a:rPr lang="en-GB" dirty="0" err="1"/>
              <a:t>tem</a:t>
            </a:r>
            <a:r>
              <a:rPr lang="en-GB" dirty="0"/>
              <a:t> de </a:t>
            </a:r>
            <a:r>
              <a:rPr lang="en-GB" dirty="0" err="1"/>
              <a:t>concordar</a:t>
            </a:r>
            <a:r>
              <a:rPr lang="en-GB" dirty="0"/>
              <a:t> que a </a:t>
            </a:r>
            <a:r>
              <a:rPr lang="en-GB" dirty="0" err="1"/>
              <a:t>solução</a:t>
            </a:r>
            <a:r>
              <a:rPr lang="en-GB" dirty="0"/>
              <a:t> é </a:t>
            </a:r>
            <a:r>
              <a:rPr lang="en-GB" dirty="0" err="1"/>
              <a:t>viável</a:t>
            </a:r>
            <a:r>
              <a:rPr lang="en-GB" dirty="0"/>
              <a:t> e </a:t>
            </a:r>
            <a:r>
              <a:rPr lang="en-GB" dirty="0" err="1"/>
              <a:t>interessante</a:t>
            </a:r>
            <a:r>
              <a:rPr lang="en-GB" dirty="0"/>
              <a:t> para o </a:t>
            </a:r>
            <a:r>
              <a:rPr lang="en-GB" dirty="0" err="1"/>
              <a:t>cliente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6157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Para </a:t>
            </a:r>
            <a:r>
              <a:rPr lang="en-GB" dirty="0" err="1"/>
              <a:t>testar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canais</a:t>
            </a:r>
            <a:r>
              <a:rPr lang="en-GB" dirty="0"/>
              <a:t>:</a:t>
            </a:r>
          </a:p>
          <a:p>
            <a:endParaRPr lang="en-GB" dirty="0"/>
          </a:p>
          <a:p>
            <a:r>
              <a:rPr lang="en-GB" dirty="0" err="1"/>
              <a:t>Utilizar</a:t>
            </a:r>
            <a:r>
              <a:rPr lang="en-GB" dirty="0"/>
              <a:t> a internet </a:t>
            </a:r>
            <a:r>
              <a:rPr lang="en-GB" dirty="0" err="1"/>
              <a:t>como</a:t>
            </a:r>
            <a:r>
              <a:rPr lang="en-GB" dirty="0"/>
              <a:t> principal canal</a:t>
            </a:r>
          </a:p>
          <a:p>
            <a:endParaRPr lang="en-GB" dirty="0"/>
          </a:p>
          <a:p>
            <a:r>
              <a:rPr lang="en-GB" dirty="0" err="1"/>
              <a:t>Criar</a:t>
            </a:r>
            <a:r>
              <a:rPr lang="en-GB" dirty="0"/>
              <a:t> landing pages, </a:t>
            </a:r>
            <a:r>
              <a:rPr lang="en-GB" dirty="0" err="1"/>
              <a:t>colocar</a:t>
            </a:r>
            <a:r>
              <a:rPr lang="en-GB" dirty="0"/>
              <a:t> um </a:t>
            </a:r>
            <a:r>
              <a:rPr lang="en-GB" dirty="0" err="1"/>
              <a:t>protótipo</a:t>
            </a:r>
            <a:r>
              <a:rPr lang="en-GB" dirty="0"/>
              <a:t> </a:t>
            </a:r>
            <a:r>
              <a:rPr lang="en-GB" dirty="0" err="1"/>
              <a:t>ficticio</a:t>
            </a:r>
            <a:r>
              <a:rPr lang="en-GB" dirty="0"/>
              <a:t> </a:t>
            </a:r>
            <a:r>
              <a:rPr lang="en-GB" dirty="0" err="1"/>
              <a:t>numa</a:t>
            </a:r>
            <a:r>
              <a:rPr lang="en-GB" dirty="0"/>
              <a:t> </a:t>
            </a:r>
            <a:r>
              <a:rPr lang="en-GB" dirty="0" err="1"/>
              <a:t>loja</a:t>
            </a:r>
            <a:r>
              <a:rPr lang="en-GB" dirty="0"/>
              <a:t> electronica. </a:t>
            </a:r>
            <a:r>
              <a:rPr lang="en-GB" dirty="0" err="1"/>
              <a:t>Gerar</a:t>
            </a:r>
            <a:r>
              <a:rPr lang="en-GB" dirty="0"/>
              <a:t> </a:t>
            </a:r>
            <a:r>
              <a:rPr lang="en-GB" dirty="0" err="1"/>
              <a:t>trafego</a:t>
            </a:r>
            <a:r>
              <a:rPr lang="en-GB" dirty="0"/>
              <a:t> e </a:t>
            </a:r>
            <a:r>
              <a:rPr lang="en-GB" dirty="0" err="1"/>
              <a:t>registar</a:t>
            </a:r>
            <a:r>
              <a:rPr lang="en-GB" dirty="0"/>
              <a:t> </a:t>
            </a:r>
            <a:r>
              <a:rPr lang="en-GB" dirty="0" err="1"/>
              <a:t>potencias</a:t>
            </a:r>
            <a:r>
              <a:rPr lang="en-GB" dirty="0"/>
              <a:t> </a:t>
            </a:r>
            <a:r>
              <a:rPr lang="en-GB" dirty="0" err="1"/>
              <a:t>encomendas</a:t>
            </a:r>
            <a:r>
              <a:rPr lang="en-GB" dirty="0"/>
              <a:t> </a:t>
            </a:r>
            <a:r>
              <a:rPr lang="en-GB" dirty="0" err="1"/>
              <a:t>durante</a:t>
            </a:r>
            <a:r>
              <a:rPr lang="en-GB" dirty="0"/>
              <a:t> 2 </a:t>
            </a:r>
            <a:r>
              <a:rPr lang="en-GB" dirty="0" err="1"/>
              <a:t>semanas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Validação</a:t>
            </a:r>
            <a:r>
              <a:rPr lang="en-GB" dirty="0"/>
              <a:t>: 50 </a:t>
            </a:r>
            <a:r>
              <a:rPr lang="en-GB" dirty="0" err="1"/>
              <a:t>pedidos</a:t>
            </a:r>
            <a:r>
              <a:rPr lang="en-GB" dirty="0"/>
              <a:t> de </a:t>
            </a:r>
            <a:r>
              <a:rPr lang="en-GB" dirty="0" err="1"/>
              <a:t>informação</a:t>
            </a:r>
            <a:r>
              <a:rPr lang="en-GB" dirty="0"/>
              <a:t> e 10 </a:t>
            </a:r>
            <a:r>
              <a:rPr lang="en-GB" dirty="0" err="1"/>
              <a:t>encomendas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78877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Portanto</a:t>
            </a:r>
            <a:r>
              <a:rPr lang="en-GB" dirty="0"/>
              <a:t> o </a:t>
            </a:r>
            <a:r>
              <a:rPr lang="en-GB" dirty="0" err="1"/>
              <a:t>processo</a:t>
            </a:r>
            <a:r>
              <a:rPr lang="en-GB" dirty="0"/>
              <a:t> de </a:t>
            </a:r>
            <a:r>
              <a:rPr lang="en-GB" dirty="0" err="1"/>
              <a:t>validação</a:t>
            </a:r>
            <a:r>
              <a:rPr lang="en-GB" dirty="0"/>
              <a:t> é </a:t>
            </a:r>
            <a:r>
              <a:rPr lang="en-GB" dirty="0" err="1"/>
              <a:t>iteractivo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Primeiro</a:t>
            </a:r>
            <a:r>
              <a:rPr lang="en-GB" dirty="0"/>
              <a:t> </a:t>
            </a:r>
            <a:r>
              <a:rPr lang="en-GB" dirty="0" err="1"/>
              <a:t>desenham</a:t>
            </a:r>
            <a:r>
              <a:rPr lang="en-GB" dirty="0"/>
              <a:t> o </a:t>
            </a:r>
            <a:r>
              <a:rPr lang="en-GB" dirty="0" err="1"/>
              <a:t>modelo</a:t>
            </a:r>
            <a:r>
              <a:rPr lang="en-GB" dirty="0"/>
              <a:t> e </a:t>
            </a:r>
            <a:r>
              <a:rPr lang="en-GB" dirty="0" err="1"/>
              <a:t>definem</a:t>
            </a:r>
            <a:r>
              <a:rPr lang="en-GB" dirty="0"/>
              <a:t> as </a:t>
            </a:r>
            <a:r>
              <a:rPr lang="en-GB" dirty="0" err="1"/>
              <a:t>vossas</a:t>
            </a:r>
            <a:r>
              <a:rPr lang="en-GB" dirty="0"/>
              <a:t> </a:t>
            </a:r>
            <a:r>
              <a:rPr lang="en-GB" dirty="0" err="1"/>
              <a:t>hipóteses</a:t>
            </a:r>
            <a:r>
              <a:rPr lang="en-GB" dirty="0"/>
              <a:t>, </a:t>
            </a:r>
            <a:r>
              <a:rPr lang="en-GB" dirty="0" err="1"/>
              <a:t>devem</a:t>
            </a:r>
            <a:r>
              <a:rPr lang="en-GB" dirty="0"/>
              <a:t> </a:t>
            </a:r>
            <a:r>
              <a:rPr lang="en-GB" dirty="0" err="1"/>
              <a:t>também</a:t>
            </a:r>
            <a:r>
              <a:rPr lang="en-GB" dirty="0"/>
              <a:t> </a:t>
            </a:r>
            <a:r>
              <a:rPr lang="en-GB" dirty="0" err="1"/>
              <a:t>priorizar</a:t>
            </a:r>
            <a:r>
              <a:rPr lang="en-GB" dirty="0"/>
              <a:t> as </a:t>
            </a:r>
            <a:r>
              <a:rPr lang="en-GB" dirty="0" err="1"/>
              <a:t>vossas</a:t>
            </a:r>
            <a:r>
              <a:rPr lang="en-GB" dirty="0"/>
              <a:t> </a:t>
            </a:r>
            <a:r>
              <a:rPr lang="en-GB" dirty="0" err="1"/>
              <a:t>hipóteses</a:t>
            </a:r>
            <a:r>
              <a:rPr lang="en-GB" dirty="0"/>
              <a:t> para </a:t>
            </a:r>
            <a:r>
              <a:rPr lang="en-GB" dirty="0" err="1"/>
              <a:t>posteriormente</a:t>
            </a:r>
            <a:r>
              <a:rPr lang="en-GB" dirty="0"/>
              <a:t> </a:t>
            </a:r>
            <a:r>
              <a:rPr lang="en-GB" dirty="0" err="1"/>
              <a:t>testá</a:t>
            </a:r>
            <a:r>
              <a:rPr lang="en-GB" dirty="0"/>
              <a:t>-las, </a:t>
            </a:r>
            <a:r>
              <a:rPr lang="en-GB" dirty="0" err="1"/>
              <a:t>analisar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resultados</a:t>
            </a:r>
            <a:r>
              <a:rPr lang="en-GB" dirty="0"/>
              <a:t> e </a:t>
            </a:r>
            <a:r>
              <a:rPr lang="en-GB" dirty="0" err="1"/>
              <a:t>desenhar</a:t>
            </a:r>
            <a:r>
              <a:rPr lang="en-GB" dirty="0"/>
              <a:t> o </a:t>
            </a:r>
            <a:r>
              <a:rPr lang="en-GB" dirty="0" err="1"/>
              <a:t>modelo</a:t>
            </a:r>
            <a:r>
              <a:rPr lang="en-GB" dirty="0"/>
              <a:t> de </a:t>
            </a:r>
            <a:r>
              <a:rPr lang="en-GB" dirty="0" err="1"/>
              <a:t>acordo</a:t>
            </a:r>
            <a:r>
              <a:rPr lang="en-GB" dirty="0"/>
              <a:t> com as </a:t>
            </a:r>
            <a:r>
              <a:rPr lang="en-GB" dirty="0" err="1"/>
              <a:t>conclusões</a:t>
            </a:r>
            <a:r>
              <a:rPr lang="en-GB" dirty="0"/>
              <a:t> que </a:t>
            </a:r>
            <a:r>
              <a:rPr lang="en-GB" dirty="0" err="1"/>
              <a:t>retiraram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15701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 </a:t>
            </a:r>
            <a:r>
              <a:rPr lang="en-GB" dirty="0" err="1"/>
              <a:t>como</a:t>
            </a:r>
            <a:r>
              <a:rPr lang="en-GB" dirty="0"/>
              <a:t> é que </a:t>
            </a:r>
            <a:r>
              <a:rPr lang="en-GB" dirty="0" err="1"/>
              <a:t>definem</a:t>
            </a:r>
            <a:r>
              <a:rPr lang="en-GB" dirty="0"/>
              <a:t> a </a:t>
            </a:r>
            <a:r>
              <a:rPr lang="en-GB" dirty="0" err="1"/>
              <a:t>prioridade</a:t>
            </a:r>
            <a:r>
              <a:rPr lang="en-GB" dirty="0"/>
              <a:t> das </a:t>
            </a:r>
            <a:r>
              <a:rPr lang="en-GB" dirty="0" err="1"/>
              <a:t>vossas</a:t>
            </a:r>
            <a:r>
              <a:rPr lang="en-GB" dirty="0"/>
              <a:t> </a:t>
            </a:r>
            <a:r>
              <a:rPr lang="en-GB" dirty="0" err="1"/>
              <a:t>hipóteses</a:t>
            </a:r>
            <a:endParaRPr lang="en-GB" dirty="0"/>
          </a:p>
          <a:p>
            <a:r>
              <a:rPr lang="en-GB" dirty="0" err="1"/>
              <a:t>Utilizando</a:t>
            </a:r>
            <a:r>
              <a:rPr lang="en-GB" dirty="0"/>
              <a:t>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matriz</a:t>
            </a:r>
            <a:r>
              <a:rPr lang="en-GB" dirty="0"/>
              <a:t> que </a:t>
            </a:r>
            <a:r>
              <a:rPr lang="en-GB" dirty="0" err="1"/>
              <a:t>relaciona</a:t>
            </a:r>
            <a:r>
              <a:rPr lang="en-GB" dirty="0"/>
              <a:t> a </a:t>
            </a:r>
            <a:r>
              <a:rPr lang="en-GB" dirty="0" err="1"/>
              <a:t>probabilidade</a:t>
            </a:r>
            <a:r>
              <a:rPr lang="en-GB" dirty="0"/>
              <a:t> da </a:t>
            </a:r>
            <a:r>
              <a:rPr lang="en-GB" dirty="0" err="1"/>
              <a:t>hipótese</a:t>
            </a:r>
            <a:r>
              <a:rPr lang="en-GB" dirty="0"/>
              <a:t> ser </a:t>
            </a:r>
            <a:r>
              <a:rPr lang="en-GB" dirty="0" err="1"/>
              <a:t>inválida</a:t>
            </a:r>
            <a:r>
              <a:rPr lang="en-GB" dirty="0"/>
              <a:t> com o </a:t>
            </a:r>
            <a:r>
              <a:rPr lang="en-GB" dirty="0" err="1"/>
              <a:t>impacto</a:t>
            </a:r>
            <a:r>
              <a:rPr lang="en-GB" dirty="0"/>
              <a:t> que </a:t>
            </a:r>
            <a:r>
              <a:rPr lang="en-GB" dirty="0" err="1"/>
              <a:t>terá</a:t>
            </a:r>
            <a:r>
              <a:rPr lang="en-GB" dirty="0"/>
              <a:t> </a:t>
            </a:r>
            <a:r>
              <a:rPr lang="en-GB" dirty="0" err="1"/>
              <a:t>caso</a:t>
            </a:r>
            <a:r>
              <a:rPr lang="en-GB" dirty="0"/>
              <a:t> a </a:t>
            </a:r>
            <a:r>
              <a:rPr lang="en-GB" dirty="0" err="1"/>
              <a:t>hipótese</a:t>
            </a:r>
            <a:r>
              <a:rPr lang="en-GB" dirty="0"/>
              <a:t> </a:t>
            </a:r>
            <a:r>
              <a:rPr lang="en-GB" dirty="0" err="1"/>
              <a:t>seja</a:t>
            </a:r>
            <a:r>
              <a:rPr lang="en-GB" dirty="0"/>
              <a:t> </a:t>
            </a:r>
            <a:r>
              <a:rPr lang="en-GB" dirty="0" err="1"/>
              <a:t>inválida</a:t>
            </a:r>
            <a:endParaRPr lang="en-GB" dirty="0"/>
          </a:p>
          <a:p>
            <a:r>
              <a:rPr lang="en-GB" dirty="0" err="1"/>
              <a:t>Quanto</a:t>
            </a:r>
            <a:r>
              <a:rPr lang="en-GB" dirty="0"/>
              <a:t> </a:t>
            </a:r>
            <a:r>
              <a:rPr lang="en-GB" dirty="0" err="1"/>
              <a:t>maior</a:t>
            </a:r>
            <a:r>
              <a:rPr lang="en-GB" dirty="0"/>
              <a:t> </a:t>
            </a:r>
            <a:r>
              <a:rPr lang="en-GB" dirty="0" err="1"/>
              <a:t>foi</a:t>
            </a:r>
            <a:r>
              <a:rPr lang="en-GB" dirty="0"/>
              <a:t> o </a:t>
            </a:r>
            <a:r>
              <a:rPr lang="en-GB" dirty="0" err="1"/>
              <a:t>impacto</a:t>
            </a:r>
            <a:r>
              <a:rPr lang="en-GB" dirty="0"/>
              <a:t> de </a:t>
            </a:r>
            <a:r>
              <a:rPr lang="en-GB" dirty="0" err="1"/>
              <a:t>uma</a:t>
            </a:r>
            <a:r>
              <a:rPr lang="en-GB" dirty="0"/>
              <a:t> </a:t>
            </a:r>
            <a:r>
              <a:rPr lang="en-GB" dirty="0" err="1"/>
              <a:t>hipótese</a:t>
            </a:r>
            <a:r>
              <a:rPr lang="en-GB" dirty="0"/>
              <a:t> </a:t>
            </a:r>
            <a:r>
              <a:rPr lang="en-GB" dirty="0" err="1"/>
              <a:t>inválida</a:t>
            </a:r>
            <a:r>
              <a:rPr lang="en-GB" dirty="0"/>
              <a:t>, </a:t>
            </a:r>
            <a:r>
              <a:rPr lang="en-GB" dirty="0" err="1"/>
              <a:t>devem</a:t>
            </a:r>
            <a:r>
              <a:rPr lang="en-GB" dirty="0"/>
              <a:t> </a:t>
            </a:r>
            <a:r>
              <a:rPr lang="en-GB" dirty="0" err="1"/>
              <a:t>avaliar</a:t>
            </a:r>
            <a:r>
              <a:rPr lang="en-GB" dirty="0"/>
              <a:t> </a:t>
            </a:r>
            <a:r>
              <a:rPr lang="en-GB" dirty="0" err="1"/>
              <a:t>essa</a:t>
            </a:r>
            <a:r>
              <a:rPr lang="en-GB" dirty="0"/>
              <a:t> </a:t>
            </a:r>
            <a:r>
              <a:rPr lang="en-GB" dirty="0" err="1"/>
              <a:t>primeiro</a:t>
            </a:r>
            <a:r>
              <a:rPr lang="en-GB" dirty="0"/>
              <a:t> para </a:t>
            </a:r>
            <a:r>
              <a:rPr lang="en-GB" dirty="0" err="1"/>
              <a:t>poderem</a:t>
            </a:r>
            <a:r>
              <a:rPr lang="en-GB" dirty="0"/>
              <a:t> </a:t>
            </a:r>
            <a:r>
              <a:rPr lang="en-GB" dirty="0" err="1"/>
              <a:t>redesenhar</a:t>
            </a:r>
            <a:r>
              <a:rPr lang="en-GB" dirty="0"/>
              <a:t> o </a:t>
            </a:r>
            <a:r>
              <a:rPr lang="en-GB" dirty="0" err="1"/>
              <a:t>vosso</a:t>
            </a:r>
            <a:r>
              <a:rPr lang="en-GB" dirty="0"/>
              <a:t> </a:t>
            </a:r>
            <a:r>
              <a:rPr lang="en-GB" dirty="0" err="1"/>
              <a:t>modelo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3528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Também</a:t>
            </a:r>
            <a:r>
              <a:rPr lang="en-GB" dirty="0"/>
              <a:t> </a:t>
            </a:r>
            <a:r>
              <a:rPr lang="en-GB" dirty="0" err="1"/>
              <a:t>podem</a:t>
            </a:r>
            <a:r>
              <a:rPr lang="en-GB" dirty="0"/>
              <a:t> </a:t>
            </a:r>
            <a:r>
              <a:rPr lang="en-GB" dirty="0" err="1"/>
              <a:t>utilizar</a:t>
            </a:r>
            <a:r>
              <a:rPr lang="en-GB" dirty="0"/>
              <a:t> </a:t>
            </a:r>
            <a:r>
              <a:rPr lang="en-GB" dirty="0" err="1"/>
              <a:t>este</a:t>
            </a:r>
            <a:r>
              <a:rPr lang="en-GB" dirty="0"/>
              <a:t> </a:t>
            </a:r>
            <a:r>
              <a:rPr lang="en-GB" dirty="0" err="1"/>
              <a:t>exemplo</a:t>
            </a:r>
            <a:r>
              <a:rPr lang="en-GB" dirty="0"/>
              <a:t> de template de </a:t>
            </a:r>
            <a:r>
              <a:rPr lang="en-GB" dirty="0" err="1"/>
              <a:t>validação</a:t>
            </a:r>
            <a:r>
              <a:rPr lang="en-GB" dirty="0"/>
              <a:t> de </a:t>
            </a:r>
            <a:r>
              <a:rPr lang="en-GB" dirty="0" err="1"/>
              <a:t>hipóteses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56601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Alguma</a:t>
            </a:r>
            <a:r>
              <a:rPr lang="en-GB" dirty="0"/>
              <a:t> </a:t>
            </a:r>
            <a:r>
              <a:rPr lang="en-GB" dirty="0" err="1"/>
              <a:t>questão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 err="1"/>
              <a:t>Não</a:t>
            </a:r>
            <a:r>
              <a:rPr lang="en-GB" dirty="0"/>
              <a:t> se </a:t>
            </a:r>
            <a:r>
              <a:rPr lang="en-GB" dirty="0" err="1"/>
              <a:t>esqueçam</a:t>
            </a:r>
            <a:r>
              <a:rPr lang="en-GB" dirty="0"/>
              <a:t> de </a:t>
            </a:r>
            <a:r>
              <a:rPr lang="en-GB" dirty="0" err="1"/>
              <a:t>enviar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grupos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excel para o meu e-mail.</a:t>
            </a:r>
          </a:p>
          <a:p>
            <a:r>
              <a:rPr lang="en-GB" dirty="0"/>
              <a:t>Estamos a </a:t>
            </a:r>
            <a:r>
              <a:rPr lang="en-GB" dirty="0" err="1"/>
              <a:t>trabalhar</a:t>
            </a:r>
            <a:r>
              <a:rPr lang="en-GB" dirty="0"/>
              <a:t> </a:t>
            </a:r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medidas</a:t>
            </a:r>
            <a:r>
              <a:rPr lang="en-GB" dirty="0"/>
              <a:t> de </a:t>
            </a:r>
            <a:r>
              <a:rPr lang="en-GB" dirty="0" err="1"/>
              <a:t>contingencia</a:t>
            </a:r>
            <a:r>
              <a:rPr lang="en-GB" dirty="0"/>
              <a:t> para a </a:t>
            </a:r>
            <a:r>
              <a:rPr lang="en-GB" dirty="0" err="1"/>
              <a:t>disciplina</a:t>
            </a:r>
            <a:r>
              <a:rPr lang="en-GB" dirty="0"/>
              <a:t>, mas a </a:t>
            </a:r>
            <a:r>
              <a:rPr lang="en-GB" dirty="0" err="1"/>
              <a:t>necessidade</a:t>
            </a:r>
            <a:r>
              <a:rPr lang="en-GB" dirty="0"/>
              <a:t> de </a:t>
            </a:r>
            <a:r>
              <a:rPr lang="en-GB" dirty="0" err="1"/>
              <a:t>construirem</a:t>
            </a:r>
            <a:r>
              <a:rPr lang="en-GB" dirty="0"/>
              <a:t> um </a:t>
            </a:r>
            <a:r>
              <a:rPr lang="en-GB" dirty="0" err="1"/>
              <a:t>modelo</a:t>
            </a:r>
            <a:r>
              <a:rPr lang="en-GB" dirty="0"/>
              <a:t> de </a:t>
            </a:r>
            <a:r>
              <a:rPr lang="en-GB" dirty="0" err="1"/>
              <a:t>negócio</a:t>
            </a:r>
            <a:r>
              <a:rPr lang="en-GB" dirty="0"/>
              <a:t> continua por </a:t>
            </a:r>
            <a:r>
              <a:rPr lang="en-GB" dirty="0" err="1"/>
              <a:t>isso</a:t>
            </a:r>
            <a:r>
              <a:rPr lang="en-GB" dirty="0"/>
              <a:t> </a:t>
            </a:r>
            <a:r>
              <a:rPr lang="en-GB" dirty="0" err="1"/>
              <a:t>vão</a:t>
            </a:r>
            <a:r>
              <a:rPr lang="en-GB" dirty="0"/>
              <a:t> </a:t>
            </a:r>
            <a:r>
              <a:rPr lang="en-GB" dirty="0" err="1"/>
              <a:t>trabalhando</a:t>
            </a:r>
            <a:r>
              <a:rPr lang="en-GB" dirty="0"/>
              <a:t> </a:t>
            </a:r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vossas</a:t>
            </a:r>
            <a:r>
              <a:rPr lang="en-GB" dirty="0"/>
              <a:t> </a:t>
            </a:r>
            <a:r>
              <a:rPr lang="en-GB" dirty="0" err="1"/>
              <a:t>ideias</a:t>
            </a:r>
            <a:r>
              <a:rPr lang="en-GB" dirty="0"/>
              <a:t>, </a:t>
            </a:r>
            <a:r>
              <a:rPr lang="en-GB" dirty="0" err="1"/>
              <a:t>usem</a:t>
            </a:r>
            <a:r>
              <a:rPr lang="en-GB" dirty="0"/>
              <a:t> as ferramentas </a:t>
            </a:r>
            <a:r>
              <a:rPr lang="en-GB" dirty="0" err="1"/>
              <a:t>colaborativas</a:t>
            </a:r>
            <a:r>
              <a:rPr lang="en-GB" dirty="0"/>
              <a:t>, o skype, </a:t>
            </a:r>
            <a:r>
              <a:rPr lang="en-GB" dirty="0" err="1"/>
              <a:t>os</a:t>
            </a:r>
            <a:r>
              <a:rPr lang="en-GB" dirty="0"/>
              <a:t> google docs </a:t>
            </a:r>
            <a:r>
              <a:rPr lang="en-GB" dirty="0" err="1"/>
              <a:t>partilhados</a:t>
            </a:r>
            <a:r>
              <a:rPr lang="en-GB" dirty="0"/>
              <a:t> por </a:t>
            </a:r>
            <a:r>
              <a:rPr lang="en-GB" dirty="0" err="1"/>
              <a:t>exemplo</a:t>
            </a:r>
            <a:r>
              <a:rPr lang="en-GB" dirty="0"/>
              <a:t> para </a:t>
            </a:r>
            <a:r>
              <a:rPr lang="en-GB" dirty="0" err="1"/>
              <a:t>consiguirem</a:t>
            </a:r>
            <a:r>
              <a:rPr lang="en-GB" dirty="0"/>
              <a:t> </a:t>
            </a:r>
            <a:r>
              <a:rPr lang="en-GB" dirty="0" err="1"/>
              <a:t>irem</a:t>
            </a:r>
            <a:r>
              <a:rPr lang="en-GB" dirty="0"/>
              <a:t> </a:t>
            </a:r>
            <a:r>
              <a:rPr lang="en-GB" dirty="0" err="1"/>
              <a:t>trabalhando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grupo</a:t>
            </a:r>
            <a:r>
              <a:rPr lang="en-GB" dirty="0"/>
              <a:t>.</a:t>
            </a:r>
          </a:p>
          <a:p>
            <a:r>
              <a:rPr lang="en-GB" dirty="0" err="1"/>
              <a:t>Vemo-nos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próxima</a:t>
            </a:r>
            <a:r>
              <a:rPr lang="en-GB" dirty="0"/>
              <a:t> </a:t>
            </a:r>
            <a:r>
              <a:rPr lang="en-GB" dirty="0" err="1"/>
              <a:t>segunda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8B0A4-54D1-2D47-8CA3-FE5084CF3C62}" type="slidenum">
              <a:rPr lang="en-GB" smtClean="0"/>
              <a:pPr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18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2FAB-EA37-47E3-B9DD-8E87123EB3C7}" type="datetime1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2013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53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2B03-F18E-4ED9-B0D0-F93632C6D5D5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B43C-CE6C-4427-BF98-EB27F6484C71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</a:t>
            </a:r>
            <a:r>
              <a:rPr lang="pt-PT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2636912"/>
            <a:ext cx="7772400" cy="1362075"/>
          </a:xfrm>
        </p:spPr>
        <p:txBody>
          <a:bodyPr anchor="ctr">
            <a:normAutofit/>
          </a:bodyPr>
          <a:lstStyle>
            <a:lvl1pPr algn="l">
              <a:defRPr sz="3600" b="1" cap="none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4017045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0891-8E3C-4FAC-B838-826BBF5DE289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A424-A1CF-4E06-9FB7-CA18009C4D48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92BD-4ABD-43A2-8AFB-56EEE7B8CF41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0C9CB-08F3-48B3-852B-484AC7C4A794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16F4B-7B7F-44E3-B80E-04D3E5CE9A60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54F6-E48B-4376-A144-6F749EE8F9C3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76A2-2636-41B0-830A-EE8FBB7AF52E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2C21B-058B-4290-BBB7-842A6E0E0344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E06C-83E8-4002-96E3-AF7990CBB7FE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3/21/2020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Click to edit Master text styles</a:t>
            </a:r>
          </a:p>
          <a:p>
            <a:pPr lvl="1" eaLnBrk="1" latinLnBrk="0" hangingPunct="1"/>
            <a:r>
              <a:rPr lang="pt-PT"/>
              <a:t>Second level</a:t>
            </a:r>
          </a:p>
          <a:p>
            <a:pPr lvl="2" eaLnBrk="1" latinLnBrk="0" hangingPunct="1"/>
            <a:r>
              <a:rPr lang="pt-PT"/>
              <a:t>Third level</a:t>
            </a:r>
          </a:p>
          <a:p>
            <a:pPr lvl="3" eaLnBrk="1" latinLnBrk="0" hangingPunct="1"/>
            <a:r>
              <a:rPr lang="pt-PT"/>
              <a:t>Fourth level</a:t>
            </a:r>
          </a:p>
          <a:p>
            <a:pPr lvl="4" eaLnBrk="1" latinLnBrk="0" hangingPunct="1"/>
            <a:r>
              <a:rPr lang="pt-PT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8CCC-9859-AE40-A4AD-B1753705FB4C}" type="datetimeFigureOut">
              <a:rPr lang="en-US" smtClean="0"/>
              <a:pPr/>
              <a:t>3/21/2020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A10497-A30F-8341-AF29-D99621FED4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3768CCC-9859-AE40-A4AD-B1753705FB4C}" type="datetimeFigureOut">
              <a:rPr lang="en-US" smtClean="0"/>
              <a:pPr/>
              <a:t>3/21/2020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10497-A30F-8341-AF29-D99621FED4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/>
              <a:pPr/>
              <a:t>3/21/2020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PT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Click to edit Master text styles</a:t>
            </a:r>
          </a:p>
          <a:p>
            <a:pPr lvl="1" eaLnBrk="1" latinLnBrk="0" hangingPunct="1"/>
            <a:r>
              <a:rPr kumimoji="0" lang="pt-PT"/>
              <a:t>Second level</a:t>
            </a:r>
          </a:p>
          <a:p>
            <a:pPr lvl="2" eaLnBrk="1" latinLnBrk="0" hangingPunct="1"/>
            <a:r>
              <a:rPr kumimoji="0" lang="pt-PT"/>
              <a:t>Third level</a:t>
            </a:r>
          </a:p>
          <a:p>
            <a:pPr lvl="3" eaLnBrk="1" latinLnBrk="0" hangingPunct="1"/>
            <a:r>
              <a:rPr kumimoji="0" lang="pt-PT"/>
              <a:t>Fourth level</a:t>
            </a:r>
          </a:p>
          <a:p>
            <a:pPr lvl="4" eaLnBrk="1" latinLnBrk="0" hangingPunct="1"/>
            <a:r>
              <a:rPr kumimoji="0" lang="pt-PT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3768CCC-9859-AE40-A4AD-B1753705FB4C}" type="datetimeFigureOut">
              <a:rPr lang="en-US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3/21/2020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A10497-A30F-8341-AF29-D99621FED472}" type="slidenum">
              <a:rPr lang="en-GB" smtClean="0">
                <a:solidFill>
                  <a:srgbClr val="3B3B3B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3B3B3B">
                  <a:shade val="50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DCA1BD-2CB7-42D7-9412-334999F49BEE}" type="datetime1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21.03.2020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71802" y="6357958"/>
            <a:ext cx="2895600" cy="3571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pt-PT" dirty="0">
                <a:solidFill>
                  <a:prstClr val="black">
                    <a:tint val="75000"/>
                  </a:prstClr>
                </a:solidFill>
                <a:latin typeface="Calibri"/>
              </a:rPr>
              <a:t>Copyright Fábrica de </a:t>
            </a:r>
            <a:r>
              <a:rPr lang="pt-PT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Startups</a:t>
            </a: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fld id="{5568B955-DA77-458C-BF84-680BF62B28FF}" type="slidenum">
              <a:rPr lang="pl-PL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ymbol zastępczy tekstu 2" hidden="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Picture 6" descr="\\cetus\03 - Projectos\MTINOV0010 - Fábrica de Startups\Logotipos\fabrica_logotipo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215062"/>
            <a:ext cx="685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lang="pl-PL" sz="3200" b="1" kern="1200" dirty="0">
          <a:solidFill>
            <a:schemeClr val="accent1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0A000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%3ca%20rel=%22license%22%20href=%22http:/creativecommons.org/licenses/by-nc-sa/4.0/%22%3e%3cimg%20alt=%22Creative%20Commons%20Licence%22%20style=%22border-width:0%22%20src=%22https:/i.creativecommons.org/l/by-nc-sa/4.0/88x31.png%22%20/%3e%3c/a%3e%3cbr%20/%3eThis%20work%20is%20licensed%20under%20a%20%3ca%20rel=%22license%22%20href=%22http:/creativecommons.org/licenses/by-nc-sa/4.0/%22%3eCreative%20Commons%20Attribution-NonCommercial-ShareAlike%204.0%20International%20License%3c/a%3e.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marta\Google%20Drive%20(marta.cerejo@gmail.com)\CADEIRAS%20S2%202019_2020\ITT2019_2020\AULA%203\tom%20peter_innovation.mp4" TargetMode="External"/><Relationship Id="rId1" Type="http://schemas.microsoft.com/office/2007/relationships/media" Target="file:///C:\Users\marta\Google%20Drive%20(marta.cerejo@gmail.com)\CADEIRAS%20S2%202019_2020\ITT2019_2020\AULA%203\tom%20peter_innovation.mp4" TargetMode="Externa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06B6FF-B733-4B9E-AD6F-C181608D460F}"/>
              </a:ext>
            </a:extLst>
          </p:cNvPr>
          <p:cNvSpPr txBox="1"/>
          <p:nvPr/>
        </p:nvSpPr>
        <p:spPr>
          <a:xfrm>
            <a:off x="1691680" y="1124744"/>
            <a:ext cx="6336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Aulas por </a:t>
            </a:r>
            <a:r>
              <a:rPr lang="en-GB" b="1" dirty="0" err="1"/>
              <a:t>Videoconferencia</a:t>
            </a:r>
            <a:endParaRPr lang="en-GB" b="1" dirty="0"/>
          </a:p>
          <a:p>
            <a:pPr algn="ctr"/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Manter</a:t>
            </a:r>
            <a:r>
              <a:rPr lang="en-GB" dirty="0"/>
              <a:t> o </a:t>
            </a:r>
            <a:r>
              <a:rPr lang="en-GB" dirty="0" err="1"/>
              <a:t>microfone</a:t>
            </a:r>
            <a:r>
              <a:rPr lang="en-GB" dirty="0"/>
              <a:t> “mute” </a:t>
            </a:r>
            <a:r>
              <a:rPr lang="en-GB" dirty="0" err="1"/>
              <a:t>quando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/>
              <a:t>estão</a:t>
            </a:r>
            <a:r>
              <a:rPr lang="en-GB" dirty="0"/>
              <a:t> a </a:t>
            </a:r>
            <a:r>
              <a:rPr lang="en-GB" dirty="0" err="1"/>
              <a:t>falar</a:t>
            </a: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Manter</a:t>
            </a:r>
            <a:r>
              <a:rPr lang="en-GB" dirty="0"/>
              <a:t> video off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Utilizar</a:t>
            </a:r>
            <a:r>
              <a:rPr lang="en-GB" dirty="0"/>
              <a:t> </a:t>
            </a:r>
            <a:r>
              <a:rPr lang="en-GB" dirty="0" err="1"/>
              <a:t>função</a:t>
            </a:r>
            <a:r>
              <a:rPr lang="en-GB" dirty="0"/>
              <a:t> “raise your hand” para </a:t>
            </a:r>
            <a:r>
              <a:rPr lang="en-GB" dirty="0" err="1"/>
              <a:t>fazer</a:t>
            </a:r>
            <a:r>
              <a:rPr lang="en-GB" dirty="0"/>
              <a:t> </a:t>
            </a:r>
            <a:r>
              <a:rPr lang="en-GB" dirty="0" err="1"/>
              <a:t>questão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escrever</a:t>
            </a:r>
            <a:r>
              <a:rPr lang="en-GB" dirty="0"/>
              <a:t> no chat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Escrever</a:t>
            </a:r>
            <a:r>
              <a:rPr lang="en-GB" dirty="0"/>
              <a:t> o </a:t>
            </a:r>
            <a:r>
              <a:rPr lang="en-GB" dirty="0" err="1"/>
              <a:t>vosso</a:t>
            </a:r>
            <a:r>
              <a:rPr lang="en-GB" dirty="0"/>
              <a:t> </a:t>
            </a:r>
            <a:r>
              <a:rPr lang="en-GB" dirty="0" err="1"/>
              <a:t>nome</a:t>
            </a:r>
            <a:r>
              <a:rPr lang="en-GB" dirty="0"/>
              <a:t> e </a:t>
            </a:r>
            <a:r>
              <a:rPr lang="en-GB" dirty="0" err="1"/>
              <a:t>número</a:t>
            </a:r>
            <a:r>
              <a:rPr lang="en-GB" dirty="0"/>
              <a:t> no chat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E-mail: micerejo@fc.ul.pt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121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en-US" sz="4400" dirty="0"/>
              <a:t>LEONARDO DA VINCI</a:t>
            </a:r>
          </a:p>
          <a:p>
            <a:pPr marL="36576" indent="0" algn="ctr">
              <a:buNone/>
            </a:pPr>
            <a:endParaRPr lang="en-US" sz="4400" dirty="0"/>
          </a:p>
          <a:p>
            <a:pPr marL="36576" indent="0" algn="ctr">
              <a:buNone/>
            </a:pPr>
            <a:r>
              <a:rPr lang="en-US" sz="4400" dirty="0">
                <a:solidFill>
                  <a:srgbClr val="FF0000"/>
                </a:solidFill>
              </a:rPr>
              <a:t>VS</a:t>
            </a:r>
          </a:p>
          <a:p>
            <a:pPr marL="36576" indent="0" algn="ctr">
              <a:buNone/>
            </a:pPr>
            <a:endParaRPr lang="en-US" sz="4400" dirty="0"/>
          </a:p>
          <a:p>
            <a:pPr marL="36576" indent="0" algn="ctr">
              <a:buNone/>
            </a:pPr>
            <a:r>
              <a:rPr lang="en-US" sz="4400" dirty="0"/>
              <a:t>THOMAS EDISON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GB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656412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GENIUSES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Da Vinci – </a:t>
            </a:r>
            <a:r>
              <a:rPr lang="en-US" sz="2800" dirty="0"/>
              <a:t>ability to see future, designed &amp; created models that were never implemented in his time (he was a </a:t>
            </a:r>
            <a:r>
              <a:rPr lang="en-US" sz="2800" dirty="0">
                <a:solidFill>
                  <a:srgbClr val="FF0000"/>
                </a:solidFill>
              </a:rPr>
              <a:t>thinker</a:t>
            </a:r>
            <a:r>
              <a:rPr lang="en-US" sz="2800" dirty="0"/>
              <a:t>, not a doer!)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Thomas Edison </a:t>
            </a:r>
            <a:r>
              <a:rPr lang="en-US" sz="3200" dirty="0"/>
              <a:t>– </a:t>
            </a:r>
            <a:r>
              <a:rPr lang="en-US" dirty="0"/>
              <a:t>he implemented his ideas – light bulb; phonograph; motion-picture industry – and they had impact because he was a </a:t>
            </a:r>
            <a:r>
              <a:rPr lang="en-US" dirty="0">
                <a:solidFill>
                  <a:srgbClr val="FF0000"/>
                </a:solidFill>
              </a:rPr>
              <a:t>doer</a:t>
            </a:r>
            <a:r>
              <a:rPr lang="en-US" dirty="0"/>
              <a:t>. </a:t>
            </a:r>
            <a:endParaRPr lang="en-US" sz="3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GB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2298443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37654" y="1417638"/>
            <a:ext cx="2419379" cy="2308324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system of intertwined pieces of metal that is joined up by another larger metal piece in a successive way, up and down.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847" y="1738413"/>
            <a:ext cx="2419379" cy="1200329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system made of aluminum with turns that holds paper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9126" y="1452218"/>
            <a:ext cx="2419379" cy="1754327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electric pump linked to a suction system can push in objects and small particles from the environment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322" y="3933056"/>
            <a:ext cx="2419379" cy="2308324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Production of an artificial circular double stranded DNA containing an origin of replication, a </a:t>
            </a:r>
            <a:r>
              <a:rPr lang="en-US" dirty="0" err="1"/>
              <a:t>polylinker</a:t>
            </a:r>
            <a:r>
              <a:rPr lang="en-US" dirty="0"/>
              <a:t> and an antibiotic resistant gene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7654" y="4547121"/>
            <a:ext cx="2419379" cy="923330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Isolation of a fluorescent protein form a water mollusk.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0849" y="4293096"/>
            <a:ext cx="2419379" cy="1477328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aluminum foil covered capsule for moisture and humidity tightness for coffee storage. </a:t>
            </a:r>
          </a:p>
        </p:txBody>
      </p:sp>
    </p:spTree>
    <p:extLst>
      <p:ext uri="{BB962C8B-B14F-4D97-AF65-F5344CB8AC3E}">
        <p14:creationId xmlns:p14="http://schemas.microsoft.com/office/powerpoint/2010/main" val="3432462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869"/>
            <a:ext cx="7467600" cy="1143000"/>
          </a:xfrm>
        </p:spPr>
        <p:txBody>
          <a:bodyPr/>
          <a:lstStyle/>
          <a:p>
            <a:r>
              <a:rPr lang="en-US" dirty="0"/>
              <a:t>INNOVATION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42420"/>
            <a:ext cx="2419379" cy="1612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558335"/>
            <a:ext cx="1915710" cy="1915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374" y="-9892"/>
            <a:ext cx="3238500" cy="391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37" y="3789040"/>
            <a:ext cx="3035300" cy="267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04" y="4125640"/>
            <a:ext cx="2533972" cy="2533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3459" y="4129520"/>
            <a:ext cx="256490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02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-1422"/>
            <a:ext cx="4834880" cy="710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8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4353"/>
            <a:ext cx="4472802" cy="69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18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43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0"/>
            <a:ext cx="4668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94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458" y="882534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97" y="689505"/>
            <a:ext cx="8921303" cy="5947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/>
              <a:t>INNOVATING TAKES TIME!</a:t>
            </a:r>
          </a:p>
        </p:txBody>
      </p:sp>
    </p:spTree>
    <p:extLst>
      <p:ext uri="{BB962C8B-B14F-4D97-AF65-F5344CB8AC3E}">
        <p14:creationId xmlns:p14="http://schemas.microsoft.com/office/powerpoint/2010/main" val="3912643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971" y="2436857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latin typeface="Verdana"/>
                <a:cs typeface="Verdana"/>
              </a:rPr>
              <a:t>TTC </a:t>
            </a:r>
            <a:r>
              <a:rPr lang="en-GB" sz="1600" b="1" cap="all" dirty="0">
                <a:latin typeface="Verdana"/>
                <a:cs typeface="Verdana"/>
              </a:rPr>
              <a:t>- </a:t>
            </a:r>
            <a:r>
              <a:rPr lang="en-GB" sz="1600" b="1" cap="all" dirty="0" err="1">
                <a:latin typeface="Verdana"/>
                <a:cs typeface="Verdana"/>
              </a:rPr>
              <a:t>Mestrado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em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Microbiologia</a:t>
            </a:r>
            <a:r>
              <a:rPr lang="en-GB" sz="1600" b="1" cap="all" dirty="0">
                <a:latin typeface="Verdana"/>
                <a:cs typeface="Verdana"/>
              </a:rPr>
              <a:t> APLICADA</a:t>
            </a: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IE </a:t>
            </a:r>
            <a:r>
              <a:rPr lang="en-GB" sz="1600" b="1" cap="all" dirty="0">
                <a:latin typeface="Verdana"/>
                <a:cs typeface="Verdana"/>
              </a:rPr>
              <a:t>- MESTRADO EM MATEMÁTICA APLICADA ECONOMIA &amp; GESTÃO</a:t>
            </a: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ITT </a:t>
            </a:r>
            <a:r>
              <a:rPr lang="en-GB" sz="1600" b="1" cap="all" dirty="0">
                <a:latin typeface="Verdana"/>
                <a:cs typeface="Verdana"/>
              </a:rPr>
              <a:t>– </a:t>
            </a:r>
            <a:r>
              <a:rPr lang="en-GB" sz="1600" b="1" cap="all" dirty="0" err="1">
                <a:latin typeface="Verdana"/>
                <a:cs typeface="Verdana"/>
              </a:rPr>
              <a:t>Engenharia</a:t>
            </a:r>
            <a:r>
              <a:rPr lang="en-GB" sz="1600" b="1" cap="all" dirty="0">
                <a:latin typeface="Verdana"/>
                <a:cs typeface="Verdana"/>
              </a:rPr>
              <a:t> </a:t>
            </a:r>
            <a:r>
              <a:rPr lang="en-GB" sz="1600" b="1" cap="all" dirty="0" err="1">
                <a:latin typeface="Verdana"/>
                <a:cs typeface="Verdana"/>
              </a:rPr>
              <a:t>Biomédica</a:t>
            </a:r>
            <a:r>
              <a:rPr lang="en-GB" sz="1600" b="1" cap="all" dirty="0">
                <a:latin typeface="Verdana"/>
                <a:cs typeface="Verdana"/>
              </a:rPr>
              <a:t> e </a:t>
            </a:r>
            <a:r>
              <a:rPr lang="en-GB" sz="1600" b="1" cap="all" dirty="0" err="1">
                <a:latin typeface="Verdana"/>
                <a:cs typeface="Verdana"/>
              </a:rPr>
              <a:t>Biofísica</a:t>
            </a:r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2000" b="1" cap="all" dirty="0">
                <a:latin typeface="Verdana"/>
                <a:cs typeface="Verdana"/>
              </a:rPr>
              <a:t>IE </a:t>
            </a:r>
            <a:r>
              <a:rPr lang="en-GB" sz="1600" b="1" cap="all" dirty="0">
                <a:latin typeface="Verdana"/>
                <a:cs typeface="Verdana"/>
              </a:rPr>
              <a:t>- OPCIONAL PARA 2º CICLO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971" y="4615968"/>
            <a:ext cx="9067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AULA 3</a:t>
            </a:r>
          </a:p>
          <a:p>
            <a:pPr algn="ctr"/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16 </a:t>
            </a:r>
            <a:r>
              <a:rPr lang="en-GB" sz="1400" b="1" cap="all" dirty="0" err="1">
                <a:solidFill>
                  <a:srgbClr val="7F7F7F"/>
                </a:solidFill>
                <a:latin typeface="Verdana"/>
                <a:cs typeface="Verdana"/>
              </a:rPr>
              <a:t>Março</a:t>
            </a:r>
            <a:r>
              <a:rPr lang="en-GB" sz="1400" b="1" cap="all" dirty="0">
                <a:solidFill>
                  <a:srgbClr val="7F7F7F"/>
                </a:solidFill>
                <a:latin typeface="Verdana"/>
                <a:cs typeface="Verdana"/>
              </a:rPr>
              <a:t> 2020</a:t>
            </a:r>
          </a:p>
          <a:p>
            <a:pPr algn="ctr"/>
            <a:endParaRPr lang="en-GB" sz="1400" b="1" cap="all" dirty="0">
              <a:solidFill>
                <a:srgbClr val="7F7F7F"/>
              </a:solidFill>
              <a:latin typeface="Verdana"/>
              <a:cs typeface="Verdana"/>
            </a:endParaRPr>
          </a:p>
          <a:p>
            <a:pPr algn="ctr"/>
            <a:endParaRPr lang="en-GB" sz="1600" b="1" cap="all" dirty="0"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4253026"/>
            <a:ext cx="710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cap="all" dirty="0">
                <a:solidFill>
                  <a:srgbClr val="000000"/>
                </a:solidFill>
                <a:latin typeface="Verdana"/>
                <a:cs typeface="Verdana"/>
              </a:rPr>
              <a:t>FCUL – 2019/2020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205197"/>
            <a:ext cx="51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Verdana"/>
                <a:cs typeface="Verdana"/>
              </a:rPr>
              <a:t>Marta Cerejo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0" y="6412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Copyright 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©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0"/>
            <a:ext cx="4968552" cy="1955622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5"/>
            <a:ext cx="1547664" cy="19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reative Commons Licence">
            <a:hlinkClick r:id="rId5" action="ppaction://hlinkfile"/>
            <a:extLst>
              <a:ext uri="{FF2B5EF4-FFF2-40B4-BE49-F238E27FC236}">
                <a16:creationId xmlns:a16="http://schemas.microsoft.com/office/drawing/2014/main" id="{31EAA9F6-CF82-45D8-9D06-DC386F9D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5755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71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Incremental innovation </a:t>
            </a:r>
            <a:r>
              <a:rPr lang="en-US" dirty="0"/>
              <a:t>seeks to improve the systems that already exist, making them better, faster, cheaper. This is sometimes called "Market Pull" Innovation. 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Radical innovation </a:t>
            </a:r>
            <a:r>
              <a:rPr lang="en-US" dirty="0"/>
              <a:t>is more focused on new technologies, new business models and breakthrough businesses. This is sometimes called "Technology Push" Innovation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1578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27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785" r="26069"/>
          <a:stretch/>
        </p:blipFill>
        <p:spPr>
          <a:xfrm>
            <a:off x="4644008" y="851899"/>
            <a:ext cx="4493846" cy="5136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325" r="12820"/>
          <a:stretch/>
        </p:blipFill>
        <p:spPr>
          <a:xfrm>
            <a:off x="29810" y="851899"/>
            <a:ext cx="4648412" cy="4573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8864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RADICAL INNOVATION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976" y="1196752"/>
            <a:ext cx="6618064" cy="49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41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 </a:t>
            </a:r>
          </a:p>
        </p:txBody>
      </p:sp>
      <p:pic>
        <p:nvPicPr>
          <p:cNvPr id="8" name="Imagem 9">
            <a:extLst>
              <a:ext uri="{FF2B5EF4-FFF2-40B4-BE49-F238E27FC236}">
                <a16:creationId xmlns:a16="http://schemas.microsoft.com/office/drawing/2014/main" id="{D0AB66CD-98BC-46EE-94D7-179A021D9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7" y="1622876"/>
            <a:ext cx="3757016" cy="1878508"/>
          </a:xfrm>
          <a:prstGeom prst="rect">
            <a:avLst/>
          </a:prstGeom>
        </p:spPr>
      </p:pic>
      <p:pic>
        <p:nvPicPr>
          <p:cNvPr id="9" name="Imagem 10">
            <a:extLst>
              <a:ext uri="{FF2B5EF4-FFF2-40B4-BE49-F238E27FC236}">
                <a16:creationId xmlns:a16="http://schemas.microsoft.com/office/drawing/2014/main" id="{99616AC4-3F7E-4BAC-8F37-D048CF988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48" y="1350512"/>
            <a:ext cx="3675484" cy="2160000"/>
          </a:xfrm>
          <a:prstGeom prst="rect">
            <a:avLst/>
          </a:prstGeom>
        </p:spPr>
      </p:pic>
      <p:sp>
        <p:nvSpPr>
          <p:cNvPr id="10" name="Retângulo 4">
            <a:extLst>
              <a:ext uri="{FF2B5EF4-FFF2-40B4-BE49-F238E27FC236}">
                <a16:creationId xmlns:a16="http://schemas.microsoft.com/office/drawing/2014/main" id="{B4803D9C-57F0-4782-83F9-09A6D77E0A7E}"/>
              </a:ext>
            </a:extLst>
          </p:cNvPr>
          <p:cNvSpPr/>
          <p:nvPr/>
        </p:nvSpPr>
        <p:spPr>
          <a:xfrm>
            <a:off x="4932039" y="54659"/>
            <a:ext cx="459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666666"/>
                </a:solidFill>
                <a:latin typeface="Droid Sans"/>
              </a:rPr>
              <a:t>“</a:t>
            </a:r>
            <a:r>
              <a:rPr lang="en-US" sz="1200" i="1" dirty="0">
                <a:solidFill>
                  <a:srgbClr val="666666"/>
                </a:solidFill>
                <a:latin typeface="Droid Sans"/>
              </a:rPr>
              <a:t>Open Innovation: The New Imperative for Creating and Profiting from Technology</a:t>
            </a:r>
            <a:r>
              <a:rPr lang="en-US" sz="1200" dirty="0">
                <a:solidFill>
                  <a:srgbClr val="666666"/>
                </a:solidFill>
                <a:latin typeface="Droid Sans"/>
              </a:rPr>
              <a:t>” (2003) </a:t>
            </a:r>
            <a:endParaRPr lang="pt-PT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C643DA-3C04-4328-8313-ED3EB87206B8}"/>
              </a:ext>
            </a:extLst>
          </p:cNvPr>
          <p:cNvSpPr/>
          <p:nvPr/>
        </p:nvSpPr>
        <p:spPr>
          <a:xfrm>
            <a:off x="611560" y="3584636"/>
            <a:ext cx="36058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Closed innovation </a:t>
            </a:r>
            <a:r>
              <a:rPr lang="en-US" sz="2400" dirty="0"/>
              <a:t>valuable ideas for a company come from within this company and go to market from within this same company (centralized R&amp;D).</a:t>
            </a:r>
            <a:endParaRPr lang="en-GB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D835C-FFCD-4F69-98E6-751C340537F5}"/>
              </a:ext>
            </a:extLst>
          </p:cNvPr>
          <p:cNvSpPr/>
          <p:nvPr/>
        </p:nvSpPr>
        <p:spPr>
          <a:xfrm>
            <a:off x="5049448" y="3710387"/>
            <a:ext cx="36754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Open innovation </a:t>
            </a:r>
            <a:r>
              <a:rPr lang="en-US" sz="2400" dirty="0"/>
              <a:t>valuable ideas come from inside or outside the company and can go to market from inside or outside the company as well. </a:t>
            </a:r>
          </a:p>
        </p:txBody>
      </p:sp>
    </p:spTree>
    <p:extLst>
      <p:ext uri="{BB962C8B-B14F-4D97-AF65-F5344CB8AC3E}">
        <p14:creationId xmlns:p14="http://schemas.microsoft.com/office/powerpoint/2010/main" val="1959655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INNOVATION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05" y="1308100"/>
            <a:ext cx="4555560" cy="2552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556792"/>
            <a:ext cx="3456384" cy="194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3657600"/>
            <a:ext cx="4560168" cy="30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6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INNOVATION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655200"/>
            <a:ext cx="1905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213" y="4733252"/>
            <a:ext cx="4095750" cy="133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1449789"/>
            <a:ext cx="4373488" cy="27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INNOVATION </a:t>
            </a:r>
          </a:p>
        </p:txBody>
      </p:sp>
      <p:pic>
        <p:nvPicPr>
          <p:cNvPr id="5" name="Picture 4" descr="Screen Shot 2016-09-14 at 19.28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4000" cy="4338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994" y="692696"/>
            <a:ext cx="1917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91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9100"/>
            <a:ext cx="9144000" cy="347890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OPEN INNOVATION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120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91264" cy="2836912"/>
          </a:xfrm>
        </p:spPr>
        <p:txBody>
          <a:bodyPr>
            <a:normAutofit/>
          </a:bodyPr>
          <a:lstStyle/>
          <a:p>
            <a:r>
              <a:rPr lang="en-US" sz="2400" dirty="0"/>
              <a:t>The distinction between "invention" and "innovation" is that invention is the creation of a new idea or concept, and innovation is turning the new concept into commercial success or widespread use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</a:rPr>
              <a:t>INNOVATION HAS IMPACT!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6C7A0D3A-7DA0-45FE-9614-E71AE9F7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42" y="3933273"/>
            <a:ext cx="4664116" cy="23690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AAF81D-8A78-4BAE-A395-0049B470D561}"/>
              </a:ext>
            </a:extLst>
          </p:cNvPr>
          <p:cNvSpPr/>
          <p:nvPr/>
        </p:nvSpPr>
        <p:spPr>
          <a:xfrm>
            <a:off x="1403648" y="6321752"/>
            <a:ext cx="7830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588963">
              <a:buNone/>
            </a:pPr>
            <a:r>
              <a:rPr lang="en-US" sz="1400" dirty="0"/>
              <a:t>Source: Yuri </a:t>
            </a:r>
            <a:r>
              <a:rPr lang="en-US" sz="1400" dirty="0" err="1"/>
              <a:t>Ijuri</a:t>
            </a:r>
            <a:r>
              <a:rPr lang="en-US" sz="1400" dirty="0"/>
              <a:t> and Robert Lawrence Kuhn, </a:t>
            </a:r>
            <a:r>
              <a:rPr lang="en-US" sz="1400" i="1" dirty="0"/>
              <a:t>New Directions in Creative and Innovative Management: Bridging Theory and Practice</a:t>
            </a:r>
            <a:r>
              <a:rPr lang="en-US" sz="1400" dirty="0"/>
              <a:t>, Ballinger Publishing (1988).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68422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Sumário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err="1"/>
              <a:t>Inovação</a:t>
            </a:r>
            <a:r>
              <a:rPr lang="en-US" sz="2600" dirty="0"/>
              <a:t> </a:t>
            </a:r>
            <a:r>
              <a:rPr lang="en-US" sz="2600" dirty="0" err="1"/>
              <a:t>e</a:t>
            </a:r>
            <a:r>
              <a:rPr lang="en-US" sz="2600" dirty="0"/>
              <a:t> </a:t>
            </a:r>
            <a:r>
              <a:rPr lang="en-US" sz="2600" dirty="0" err="1"/>
              <a:t>o</a:t>
            </a:r>
            <a:r>
              <a:rPr lang="en-US" sz="2600" dirty="0"/>
              <a:t> </a:t>
            </a:r>
            <a:r>
              <a:rPr lang="en-US" sz="2600" dirty="0" err="1"/>
              <a:t>processo</a:t>
            </a:r>
            <a:r>
              <a:rPr lang="en-US" sz="2600" dirty="0"/>
              <a:t> de </a:t>
            </a:r>
            <a:r>
              <a:rPr lang="en-US" sz="2600" dirty="0" err="1"/>
              <a:t>desenvolvimento</a:t>
            </a:r>
            <a:r>
              <a:rPr lang="en-US" sz="2600" dirty="0"/>
              <a:t> de </a:t>
            </a:r>
            <a:r>
              <a:rPr lang="en-US" sz="2600" dirty="0" err="1"/>
              <a:t>novos</a:t>
            </a:r>
            <a:r>
              <a:rPr lang="en-US" sz="2600" dirty="0"/>
              <a:t> </a:t>
            </a:r>
            <a:r>
              <a:rPr lang="en-US" sz="2600" dirty="0" err="1"/>
              <a:t>produtos</a:t>
            </a:r>
            <a:r>
              <a:rPr lang="en-US" sz="2600" dirty="0"/>
              <a:t>. O </a:t>
            </a:r>
            <a:r>
              <a:rPr lang="en-US" sz="2600" dirty="0" err="1"/>
              <a:t>processo</a:t>
            </a:r>
            <a:r>
              <a:rPr lang="en-US" sz="2600" dirty="0"/>
              <a:t> </a:t>
            </a:r>
            <a:r>
              <a:rPr lang="en-US" sz="2600" i="1" dirty="0"/>
              <a:t>from bench to market</a:t>
            </a:r>
            <a:r>
              <a:rPr lang="en-US" sz="2600" dirty="0"/>
              <a:t>. </a:t>
            </a:r>
          </a:p>
          <a:p>
            <a:r>
              <a:rPr lang="pt-PT" sz="2800" dirty="0"/>
              <a:t>Alex </a:t>
            </a:r>
            <a:r>
              <a:rPr lang="pt-PT" sz="2800" dirty="0" err="1"/>
              <a:t>Osterwalder</a:t>
            </a:r>
            <a:r>
              <a:rPr lang="pt-PT" sz="2800" dirty="0"/>
              <a:t> e o </a:t>
            </a:r>
            <a:r>
              <a:rPr lang="pt-PT" sz="2800" dirty="0" err="1"/>
              <a:t>Business</a:t>
            </a:r>
            <a:r>
              <a:rPr lang="pt-PT" sz="2800" dirty="0"/>
              <a:t> </a:t>
            </a:r>
            <a:r>
              <a:rPr lang="pt-PT" sz="2800" dirty="0" err="1"/>
              <a:t>Model</a:t>
            </a:r>
            <a:r>
              <a:rPr lang="pt-PT" sz="2800" dirty="0"/>
              <a:t> </a:t>
            </a:r>
            <a:r>
              <a:rPr lang="pt-PT" sz="2800" dirty="0" err="1"/>
              <a:t>Canvas</a:t>
            </a:r>
            <a:r>
              <a:rPr lang="pt-PT" sz="2800" dirty="0"/>
              <a:t> – o Método e as diferentes parcelas. Hipóteses e Testes.</a:t>
            </a:r>
          </a:p>
          <a:p>
            <a:r>
              <a:rPr lang="pt-PT" sz="2800" dirty="0"/>
              <a:t>O Cliente, o Utilizador e o Influenciador. </a:t>
            </a:r>
          </a:p>
          <a:p>
            <a:r>
              <a:rPr lang="pt-PT" sz="2800" dirty="0"/>
              <a:t>Desenvolvimento de Clientes</a:t>
            </a:r>
          </a:p>
          <a:p>
            <a:r>
              <a:rPr lang="pt-PT" sz="2800" dirty="0"/>
              <a:t>A Competição. </a:t>
            </a:r>
            <a:endParaRPr lang="en-US" sz="2600" dirty="0"/>
          </a:p>
          <a:p>
            <a:pPr>
              <a:buNone/>
            </a:pPr>
            <a:endParaRPr lang="en-US" sz="2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om peter_innovation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104900"/>
            <a:ext cx="7467600" cy="56007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INNOVATION (4)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USES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Divide into groups of 5</a:t>
            </a:r>
          </a:p>
          <a:p>
            <a:endParaRPr lang="en-US" dirty="0"/>
          </a:p>
          <a:p>
            <a:r>
              <a:rPr lang="en-US" dirty="0"/>
              <a:t>Each group must in 10 min come up with a list of 100 different uses for the item in their selected card.</a:t>
            </a:r>
          </a:p>
          <a:p>
            <a:pPr marL="36576" indent="0">
              <a:buNone/>
            </a:pPr>
            <a:r>
              <a:rPr lang="en-US" dirty="0"/>
              <a:t>	</a:t>
            </a:r>
          </a:p>
          <a:p>
            <a:pPr marL="3657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58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C3845-93B3-7844-A0DD-18766AD2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ALPHABET </a:t>
            </a:r>
            <a:r>
              <a:rPr lang="pt-PT" dirty="0">
                <a:solidFill>
                  <a:srgbClr val="FF0000"/>
                </a:solidFill>
              </a:rPr>
              <a:t>GAME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2FDF90F-C48D-8242-A16C-D99E8565A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/>
              <a:t>Think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Alphabet</a:t>
            </a:r>
            <a:r>
              <a:rPr lang="pt-PT" dirty="0"/>
              <a:t> (A-Z, </a:t>
            </a:r>
            <a:r>
              <a:rPr lang="pt-PT" dirty="0" err="1"/>
              <a:t>including</a:t>
            </a:r>
            <a:r>
              <a:rPr lang="pt-PT" dirty="0"/>
              <a:t> </a:t>
            </a:r>
            <a:r>
              <a:rPr lang="pt-PT" dirty="0" err="1"/>
              <a:t>all</a:t>
            </a:r>
            <a:r>
              <a:rPr lang="pt-PT" dirty="0"/>
              <a:t> </a:t>
            </a:r>
            <a:r>
              <a:rPr lang="pt-PT" dirty="0" err="1"/>
              <a:t>funny</a:t>
            </a:r>
            <a:r>
              <a:rPr lang="pt-PT" dirty="0"/>
              <a:t> </a:t>
            </a:r>
            <a:r>
              <a:rPr lang="pt-PT" dirty="0" err="1"/>
              <a:t>letters</a:t>
            </a:r>
            <a:r>
              <a:rPr lang="pt-PT" dirty="0"/>
              <a:t>, </a:t>
            </a:r>
            <a:r>
              <a:rPr lang="pt-PT" dirty="0" err="1"/>
              <a:t>like</a:t>
            </a:r>
            <a:r>
              <a:rPr lang="pt-PT" dirty="0"/>
              <a:t> W, Y, K....)</a:t>
            </a:r>
          </a:p>
          <a:p>
            <a:r>
              <a:rPr lang="pt-PT" dirty="0"/>
              <a:t>For </a:t>
            </a:r>
            <a:r>
              <a:rPr lang="pt-PT" dirty="0" err="1"/>
              <a:t>every</a:t>
            </a:r>
            <a:r>
              <a:rPr lang="pt-PT" dirty="0"/>
              <a:t> </a:t>
            </a:r>
            <a:r>
              <a:rPr lang="pt-PT" dirty="0" err="1"/>
              <a:t>letter</a:t>
            </a:r>
            <a:r>
              <a:rPr lang="pt-PT" dirty="0"/>
              <a:t> </a:t>
            </a:r>
            <a:r>
              <a:rPr lang="pt-PT" dirty="0" err="1"/>
              <a:t>write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name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something</a:t>
            </a:r>
            <a:r>
              <a:rPr lang="pt-PT" dirty="0"/>
              <a:t> EXISTING in </a:t>
            </a:r>
            <a:r>
              <a:rPr lang="pt-PT" dirty="0" err="1"/>
              <a:t>nature</a:t>
            </a:r>
            <a:r>
              <a:rPr lang="pt-PT" dirty="0"/>
              <a:t> (non artificial)</a:t>
            </a:r>
          </a:p>
          <a:p>
            <a:r>
              <a:rPr lang="pt-PT" dirty="0" err="1"/>
              <a:t>The</a:t>
            </a:r>
            <a:r>
              <a:rPr lang="pt-PT" dirty="0"/>
              <a:t> team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gets</a:t>
            </a:r>
            <a:r>
              <a:rPr lang="pt-PT" dirty="0"/>
              <a:t> to Z </a:t>
            </a:r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wins</a:t>
            </a:r>
            <a:r>
              <a:rPr lang="pt-PT" dirty="0"/>
              <a:t>!</a:t>
            </a:r>
          </a:p>
          <a:p>
            <a:r>
              <a:rPr lang="pt-PT" dirty="0"/>
              <a:t>2 min time </a:t>
            </a:r>
            <a:r>
              <a:rPr lang="pt-PT" dirty="0" err="1"/>
              <a:t>starts</a:t>
            </a:r>
            <a:r>
              <a:rPr lang="pt-PT" dirty="0"/>
              <a:t>....NOW!</a:t>
            </a:r>
          </a:p>
        </p:txBody>
      </p:sp>
    </p:spTree>
    <p:extLst>
      <p:ext uri="{BB962C8B-B14F-4D97-AF65-F5344CB8AC3E}">
        <p14:creationId xmlns:p14="http://schemas.microsoft.com/office/powerpoint/2010/main" val="2823929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BUCKETS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5763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Divide in groups of 3-5 (15 min)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Each group: </a:t>
            </a:r>
          </a:p>
          <a:p>
            <a:pPr marL="36576" indent="0" algn="ctr">
              <a:buNone/>
            </a:pPr>
            <a:r>
              <a:rPr lang="en-US" dirty="0"/>
              <a:t>Pick a card from bucket A (Brands)</a:t>
            </a:r>
          </a:p>
          <a:p>
            <a:pPr marL="36576" indent="0" algn="ctr">
              <a:buNone/>
            </a:pPr>
            <a:r>
              <a:rPr lang="en-US" dirty="0"/>
              <a:t>+</a:t>
            </a:r>
          </a:p>
          <a:p>
            <a:pPr marL="36576" indent="0" algn="ctr">
              <a:buNone/>
            </a:pPr>
            <a:r>
              <a:rPr lang="en-US" dirty="0"/>
              <a:t>Pick a card from bucket B (needs)</a:t>
            </a:r>
          </a:p>
          <a:p>
            <a:pPr marL="36576" indent="0" algn="ctr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Challenge</a:t>
            </a:r>
            <a:r>
              <a:rPr lang="en-US" dirty="0"/>
              <a:t>: You work for the company on the A card, and they now require you to develop a product for them that is on the B card.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Identify</a:t>
            </a:r>
            <a:r>
              <a:rPr lang="en-US" dirty="0"/>
              <a:t> – WHO (Clients), HOW (VALOR/BM – HOW WILL THEY MAKE MONEY), MOTIVE (why will the company not fire you!)</a:t>
            </a:r>
          </a:p>
        </p:txBody>
      </p:sp>
    </p:spTree>
    <p:extLst>
      <p:ext uri="{BB962C8B-B14F-4D97-AF65-F5344CB8AC3E}">
        <p14:creationId xmlns:p14="http://schemas.microsoft.com/office/powerpoint/2010/main" val="3917565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 / Service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Process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Business model</a:t>
            </a:r>
          </a:p>
          <a:p>
            <a:endParaRPr lang="en-US" dirty="0"/>
          </a:p>
          <a:p>
            <a:r>
              <a:rPr lang="en-US" dirty="0"/>
              <a:t>Strategy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03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GB" dirty="0"/>
              <a:t>ALEX OSTERWALDER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222953"/>
            <a:ext cx="3828997" cy="54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911" y="2132856"/>
            <a:ext cx="5460309" cy="4566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30" y="6480743"/>
            <a:ext cx="5473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www.businessmodelgeneration.com</a:t>
            </a:r>
            <a:r>
              <a:rPr lang="en-GB" dirty="0"/>
              <a:t>/book</a:t>
            </a:r>
          </a:p>
        </p:txBody>
      </p:sp>
    </p:spTree>
    <p:extLst>
      <p:ext uri="{BB962C8B-B14F-4D97-AF65-F5344CB8AC3E}">
        <p14:creationId xmlns:p14="http://schemas.microsoft.com/office/powerpoint/2010/main" val="4019433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400"/>
            <a:ext cx="9144000" cy="4758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889304">
            <a:off x="377378" y="3246176"/>
            <a:ext cx="8487669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FIXE!! MAS COMO FAZEMOS ISSO?!</a:t>
            </a:r>
          </a:p>
        </p:txBody>
      </p:sp>
    </p:spTree>
    <p:extLst>
      <p:ext uri="{BB962C8B-B14F-4D97-AF65-F5344CB8AC3E}">
        <p14:creationId xmlns:p14="http://schemas.microsoft.com/office/powerpoint/2010/main" val="18700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USE A METHODOLOGY?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351" y="1590842"/>
            <a:ext cx="5349297" cy="45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89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628800"/>
            <a:ext cx="8128000" cy="482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476672"/>
            <a:ext cx="812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BUILD A STAR WARS SPACE SHIP!</a:t>
            </a:r>
          </a:p>
        </p:txBody>
      </p:sp>
    </p:spTree>
    <p:extLst>
      <p:ext uri="{BB962C8B-B14F-4D97-AF65-F5344CB8AC3E}">
        <p14:creationId xmlns:p14="http://schemas.microsoft.com/office/powerpoint/2010/main" val="3905033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351" y="1590842"/>
            <a:ext cx="5349297" cy="45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4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1384642"/>
            <a:ext cx="86868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6600"/>
                </a:solidFill>
              </a:rPr>
              <a:t>Innovation</a:t>
            </a:r>
            <a:r>
              <a:rPr lang="en-US" dirty="0"/>
              <a:t> is </a:t>
            </a:r>
            <a:r>
              <a:rPr lang="en-US" dirty="0">
                <a:solidFill>
                  <a:srgbClr val="FF7E54"/>
                </a:solidFill>
              </a:rPr>
              <a:t>people </a:t>
            </a:r>
            <a:r>
              <a:rPr lang="en-US" dirty="0"/>
              <a:t>creating </a:t>
            </a:r>
            <a:r>
              <a:rPr lang="en-US" dirty="0">
                <a:solidFill>
                  <a:srgbClr val="FF0000"/>
                </a:solidFill>
              </a:rPr>
              <a:t>value</a:t>
            </a:r>
            <a:r>
              <a:rPr lang="en-US" dirty="0"/>
              <a:t> by implementing new ideas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r>
              <a:rPr lang="en-US" dirty="0">
                <a:solidFill>
                  <a:srgbClr val="FF6600"/>
                </a:solidFill>
              </a:rPr>
              <a:t>Innovation</a:t>
            </a:r>
            <a:r>
              <a:rPr lang="en-US" dirty="0"/>
              <a:t> is </a:t>
            </a:r>
            <a:r>
              <a:rPr lang="en-US" dirty="0">
                <a:solidFill>
                  <a:srgbClr val="FF7E54"/>
                </a:solidFill>
              </a:rPr>
              <a:t>something </a:t>
            </a:r>
            <a:r>
              <a:rPr lang="en-US" dirty="0">
                <a:solidFill>
                  <a:srgbClr val="FF0000"/>
                </a:solidFill>
              </a:rPr>
              <a:t>different </a:t>
            </a:r>
            <a:r>
              <a:rPr lang="en-US" dirty="0"/>
              <a:t>that has </a:t>
            </a:r>
            <a:r>
              <a:rPr lang="en-US" dirty="0">
                <a:solidFill>
                  <a:srgbClr val="FF0000"/>
                </a:solidFill>
              </a:rPr>
              <a:t>impact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Innovation</a:t>
            </a:r>
            <a:r>
              <a:rPr lang="en-US" dirty="0"/>
              <a:t> concerns the </a:t>
            </a:r>
            <a:r>
              <a:rPr lang="en-US" dirty="0">
                <a:solidFill>
                  <a:srgbClr val="FF0000"/>
                </a:solidFill>
              </a:rPr>
              <a:t>search</a:t>
            </a:r>
            <a:r>
              <a:rPr lang="en-US" dirty="0"/>
              <a:t> for and the discovery, experimentation, development, imitation and adoption of new products, new processes and new organizational set ups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Innovation</a:t>
            </a:r>
            <a:r>
              <a:rPr lang="en-US" dirty="0"/>
              <a:t> is the </a:t>
            </a:r>
            <a:r>
              <a:rPr lang="en-US" dirty="0">
                <a:solidFill>
                  <a:srgbClr val="FF0000"/>
                </a:solidFill>
              </a:rPr>
              <a:t>conversion of knowledge </a:t>
            </a:r>
            <a:r>
              <a:rPr lang="en-US" dirty="0"/>
              <a:t>and ideas into a </a:t>
            </a:r>
            <a:r>
              <a:rPr lang="en-US" dirty="0">
                <a:solidFill>
                  <a:srgbClr val="FF0000"/>
                </a:solidFill>
              </a:rPr>
              <a:t>benefit</a:t>
            </a:r>
            <a:r>
              <a:rPr lang="en-US" dirty="0"/>
              <a:t>, which may be for commercial use or for the public good; the benefit may be new or improved products, processes or services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09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93" y="0"/>
            <a:ext cx="7467600" cy="1143000"/>
          </a:xfrm>
        </p:spPr>
        <p:txBody>
          <a:bodyPr/>
          <a:lstStyle/>
          <a:p>
            <a:r>
              <a:rPr lang="en-US" dirty="0"/>
              <a:t>GROUP 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57010"/>
            <a:ext cx="8443890" cy="59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62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2671" y="-283821"/>
            <a:ext cx="9784176" cy="81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62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p 1 - Getting From Business Idea to Business Model">
            <a:hlinkClick r:id="" action="ppaction://media"/>
            <a:extLst>
              <a:ext uri="{FF2B5EF4-FFF2-40B4-BE49-F238E27FC236}">
                <a16:creationId xmlns:a16="http://schemas.microsoft.com/office/drawing/2014/main" id="{1E30C61A-7808-484C-93C2-7BA9C345D8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86" y="620688"/>
            <a:ext cx="8933427" cy="502113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274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BUSINESS MODEL CANVAS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DAF5B-C991-4330-AA26-24CA71913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04"/>
          <a:stretch/>
        </p:blipFill>
        <p:spPr>
          <a:xfrm>
            <a:off x="479425" y="2420888"/>
            <a:ext cx="5912154" cy="2086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09457-1DE9-47ED-9AD6-C43A199DF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495" y="4536067"/>
            <a:ext cx="6426530" cy="2178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929D55-9A16-4576-AAE9-83D941C1FFA2}"/>
              </a:ext>
            </a:extLst>
          </p:cNvPr>
          <p:cNvSpPr txBox="1"/>
          <p:nvPr/>
        </p:nvSpPr>
        <p:spPr>
          <a:xfrm>
            <a:off x="2917081" y="1252167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C00000"/>
                </a:solidFill>
              </a:rPr>
              <a:t>9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1265381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BUSINESS MODEL CANVAS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2227" y="1269682"/>
            <a:ext cx="67839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C00000"/>
                </a:solidFill>
              </a:rPr>
              <a:t>IT IS USED TO:</a:t>
            </a:r>
          </a:p>
          <a:p>
            <a:pPr algn="ctr"/>
            <a:r>
              <a:rPr lang="en-US" sz="4800" b="1" i="1" dirty="0">
                <a:solidFill>
                  <a:srgbClr val="C00000"/>
                </a:solidFill>
              </a:rPr>
              <a:t>DESCRIBE</a:t>
            </a:r>
          </a:p>
          <a:p>
            <a:pPr algn="ctr"/>
            <a:r>
              <a:rPr lang="en-US" sz="4800" b="1" i="1" dirty="0">
                <a:solidFill>
                  <a:srgbClr val="C00000"/>
                </a:solidFill>
              </a:rPr>
              <a:t>DESIGN</a:t>
            </a:r>
          </a:p>
          <a:p>
            <a:pPr algn="ctr"/>
            <a:r>
              <a:rPr lang="en-US" sz="4800" b="1" i="1" dirty="0">
                <a:solidFill>
                  <a:srgbClr val="C00000"/>
                </a:solidFill>
              </a:rPr>
              <a:t>CHALLENGE</a:t>
            </a:r>
          </a:p>
          <a:p>
            <a:pPr algn="ctr"/>
            <a:r>
              <a:rPr lang="en-US" sz="4800" b="1" i="1" dirty="0">
                <a:solidFill>
                  <a:srgbClr val="C00000"/>
                </a:solidFill>
              </a:rPr>
              <a:t>INVENT</a:t>
            </a:r>
          </a:p>
          <a:p>
            <a:pPr algn="ctr"/>
            <a:r>
              <a:rPr lang="en-US" sz="4800" b="1" i="1" dirty="0">
                <a:solidFill>
                  <a:srgbClr val="C00000"/>
                </a:solidFill>
              </a:rPr>
              <a:t>INNOVATE!</a:t>
            </a:r>
          </a:p>
          <a:p>
            <a:pPr algn="ctr"/>
            <a:endParaRPr lang="en-US" sz="4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0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48" y="1196752"/>
            <a:ext cx="7001259" cy="517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E58E11-74AC-4AC4-A81D-3B763E75130F}"/>
              </a:ext>
            </a:extLst>
          </p:cNvPr>
          <p:cNvCxnSpPr/>
          <p:nvPr/>
        </p:nvCxnSpPr>
        <p:spPr>
          <a:xfrm>
            <a:off x="4355976" y="1340768"/>
            <a:ext cx="0" cy="439248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0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3746" y="1677852"/>
            <a:ext cx="295232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Who are our most important clients?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9350" y="371735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Bauhaus 93"/>
                <a:cs typeface="Bauhaus 93"/>
              </a:rPr>
              <a:t>CUSTOMER SEGMENTS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F2878-6167-4E7F-B540-D67EDEE5D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1484783"/>
            <a:ext cx="503340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55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A7F299-5C7D-452D-B8AD-5594F7D16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84784"/>
            <a:ext cx="4845299" cy="2476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B05352-E404-43A2-B803-EC4FF5E1978D}"/>
              </a:ext>
            </a:extLst>
          </p:cNvPr>
          <p:cNvSpPr txBox="1"/>
          <p:nvPr/>
        </p:nvSpPr>
        <p:spPr>
          <a:xfrm>
            <a:off x="5142259" y="1599712"/>
            <a:ext cx="37502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is the problem we are trying to solve?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67220-E34B-41DD-A2BD-5FD5437B31E2}"/>
              </a:ext>
            </a:extLst>
          </p:cNvPr>
          <p:cNvSpPr txBox="1"/>
          <p:nvPr/>
        </p:nvSpPr>
        <p:spPr>
          <a:xfrm>
            <a:off x="838200" y="274638"/>
            <a:ext cx="7467600" cy="1143000"/>
          </a:xfrm>
        </p:spPr>
        <p:txBody>
          <a:bodyPr vert="horz" lIns="45720" r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  <a:latin typeface="Bauhaus 93"/>
              </a:rPr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9669651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11AA39-C7C6-46F8-AB02-F1A1F4882A68}"/>
              </a:ext>
            </a:extLst>
          </p:cNvPr>
          <p:cNvSpPr/>
          <p:nvPr/>
        </p:nvSpPr>
        <p:spPr>
          <a:xfrm>
            <a:off x="369622" y="4102129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value do we deliver to the customer?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 of our customer’s problems are we helping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solve?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customer needs are we satisfying?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bundles of products and services are we offering to each Customer Segment?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19FF2-43B4-4A6E-BF11-A5FB7D98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84784"/>
            <a:ext cx="4845299" cy="2476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DAFA5-1DF9-4D51-9801-2E52F3E13559}"/>
              </a:ext>
            </a:extLst>
          </p:cNvPr>
          <p:cNvSpPr txBox="1"/>
          <p:nvPr/>
        </p:nvSpPr>
        <p:spPr>
          <a:xfrm>
            <a:off x="5142259" y="1599712"/>
            <a:ext cx="3750221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What is the problem we are trying to solve?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is the solution we are proposing?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9B0B2-96A8-459F-83E5-8A0A247125F8}"/>
              </a:ext>
            </a:extLst>
          </p:cNvPr>
          <p:cNvSpPr txBox="1"/>
          <p:nvPr/>
        </p:nvSpPr>
        <p:spPr>
          <a:xfrm>
            <a:off x="838200" y="274638"/>
            <a:ext cx="7467600" cy="1143000"/>
          </a:xfrm>
        </p:spPr>
        <p:txBody>
          <a:bodyPr vert="horz" lIns="45720" r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  <a:latin typeface="Bauhaus 93"/>
              </a:rPr>
              <a:t>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21490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92623" y="1746087"/>
            <a:ext cx="372784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How are we communicating the Value Proposition?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3061" y="374868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Bauhaus 93"/>
              </a:rPr>
              <a:t>CHANNELS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F7E59-E801-4211-8FA0-7999F70BA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32647"/>
            <a:ext cx="4769095" cy="2502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522AEF-2C1D-4C52-B80D-5B469325D042}"/>
              </a:ext>
            </a:extLst>
          </p:cNvPr>
          <p:cNvSpPr/>
          <p:nvPr/>
        </p:nvSpPr>
        <p:spPr>
          <a:xfrm>
            <a:off x="323528" y="4132691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which Channels do our Customer Segments want to be reached?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ones work best?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ones are most cost-efficient?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our Channels integrated?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we integrating them with customer routines?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8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INNOVATION is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TECHNOLOGY BASED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INNOVATION ≠ </a:t>
            </a:r>
            <a:r>
              <a:rPr lang="en-US" dirty="0">
                <a:solidFill>
                  <a:srgbClr val="FF0000"/>
                </a:solidFill>
              </a:rPr>
              <a:t>CREATIVITY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INNOVATION ≠ </a:t>
            </a:r>
            <a:r>
              <a:rPr lang="en-US" dirty="0">
                <a:solidFill>
                  <a:srgbClr val="FF0000"/>
                </a:solidFill>
              </a:rPr>
              <a:t>NOT BEEN DONE BEFORE!</a:t>
            </a:r>
          </a:p>
          <a:p>
            <a:pPr marL="36576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INNOVATION </a:t>
            </a:r>
          </a:p>
        </p:txBody>
      </p:sp>
    </p:spTree>
    <p:extLst>
      <p:ext uri="{BB962C8B-B14F-4D97-AF65-F5344CB8AC3E}">
        <p14:creationId xmlns:p14="http://schemas.microsoft.com/office/powerpoint/2010/main" val="4154626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74638"/>
            <a:ext cx="7467600" cy="1143000"/>
          </a:xfrm>
        </p:spPr>
        <p:txBody>
          <a:bodyPr vert="horz" lIns="45720" r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  <a:latin typeface="Bauhaus 93"/>
              </a:rPr>
              <a:t>CUSTOMER’S RELATIONS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4DA922-4BE7-461E-B10B-C865E26EA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39053"/>
            <a:ext cx="4821432" cy="27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86400" y="1628274"/>
            <a:ext cx="3657600" cy="4525963"/>
          </a:xfrm>
        </p:spPr>
        <p:txBody>
          <a:bodyPr vert="horz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2600" dirty="0"/>
              <a:t>How will we obtain clients?</a:t>
            </a:r>
          </a:p>
        </p:txBody>
      </p:sp>
    </p:spTree>
    <p:extLst>
      <p:ext uri="{BB962C8B-B14F-4D97-AF65-F5344CB8AC3E}">
        <p14:creationId xmlns:p14="http://schemas.microsoft.com/office/powerpoint/2010/main" val="877872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74638"/>
            <a:ext cx="7467600" cy="1143000"/>
          </a:xfrm>
        </p:spPr>
        <p:txBody>
          <a:bodyPr vert="horz" lIns="45720" r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  <a:latin typeface="Bauhaus 93"/>
              </a:rPr>
              <a:t>CUSTOMER’S RELATIONS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4DA922-4BE7-461E-B10B-C865E26EA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39053"/>
            <a:ext cx="4821432" cy="27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86400" y="1628274"/>
            <a:ext cx="3657600" cy="4525963"/>
          </a:xfrm>
        </p:spPr>
        <p:txBody>
          <a:bodyPr vert="horz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will we obtain clients?</a:t>
            </a:r>
          </a:p>
          <a:p>
            <a:pPr>
              <a:spcBef>
                <a:spcPct val="20000"/>
              </a:spcBef>
            </a:pPr>
            <a:endParaRPr lang="en-US" sz="2600" dirty="0"/>
          </a:p>
          <a:p>
            <a:pPr>
              <a:spcBef>
                <a:spcPct val="20000"/>
              </a:spcBef>
            </a:pPr>
            <a:r>
              <a:rPr lang="en-GB" sz="2600" dirty="0"/>
              <a:t>How will we maintain clients?</a:t>
            </a:r>
          </a:p>
          <a:p>
            <a:pPr>
              <a:spcBef>
                <a:spcPct val="20000"/>
              </a:spcBef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439670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74638"/>
            <a:ext cx="7467600" cy="1143000"/>
          </a:xfrm>
        </p:spPr>
        <p:txBody>
          <a:bodyPr vert="horz" lIns="45720" r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  <a:latin typeface="Bauhaus 93"/>
              </a:rPr>
              <a:t>CUSTOMER’S RELATIONS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4DA922-4BE7-461E-B10B-C865E26EA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39053"/>
            <a:ext cx="4821432" cy="27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86400" y="1628274"/>
            <a:ext cx="3657600" cy="4525963"/>
          </a:xfrm>
        </p:spPr>
        <p:txBody>
          <a:bodyPr vert="horz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will we obtain clients?</a:t>
            </a:r>
          </a:p>
          <a:p>
            <a:pPr>
              <a:spcBef>
                <a:spcPct val="20000"/>
              </a:spcBef>
            </a:pPr>
            <a:endParaRPr lang="en-US" sz="2600" dirty="0"/>
          </a:p>
          <a:p>
            <a:pPr>
              <a:spcBef>
                <a:spcPct val="20000"/>
              </a:spcBef>
            </a:pPr>
            <a:r>
              <a:rPr lang="en-GB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will we maintain clients?</a:t>
            </a:r>
          </a:p>
          <a:p>
            <a:pPr>
              <a:spcBef>
                <a:spcPct val="20000"/>
              </a:spcBef>
            </a:pPr>
            <a:endParaRPr lang="en-US" sz="2600" dirty="0"/>
          </a:p>
          <a:p>
            <a:pPr>
              <a:spcBef>
                <a:spcPct val="20000"/>
              </a:spcBef>
            </a:pPr>
            <a:r>
              <a:rPr lang="en-GB" sz="2600" dirty="0"/>
              <a:t>How will we grow clients?</a:t>
            </a:r>
          </a:p>
          <a:p>
            <a:pPr>
              <a:spcBef>
                <a:spcPct val="20000"/>
              </a:spcBef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397350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30" y="1684381"/>
            <a:ext cx="289338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What types of income flows can we identify?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548680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  <a:latin typeface="Bauhaus 93"/>
              </a:rPr>
              <a:t>REVENUE STREAMS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41F95-8566-445B-A284-D963CBC4E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700077"/>
            <a:ext cx="4936082" cy="252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578C81-B51B-451D-9808-A51CA5AFFDC2}"/>
              </a:ext>
            </a:extLst>
          </p:cNvPr>
          <p:cNvSpPr/>
          <p:nvPr/>
        </p:nvSpPr>
        <p:spPr>
          <a:xfrm>
            <a:off x="593304" y="4289282"/>
            <a:ext cx="8550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Two different types of Revenue Streams:</a:t>
            </a:r>
          </a:p>
          <a:p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1. Transaction revenues resulting from one-time customer payments</a:t>
            </a:r>
          </a:p>
          <a:p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2. Recurring revenues resulting from ongoing payments to either</a:t>
            </a:r>
          </a:p>
          <a:p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deliver a Value Proposition to customers or provide post-purchase</a:t>
            </a:r>
          </a:p>
          <a:p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customer support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96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11254" y="2736502"/>
            <a:ext cx="373000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are the critical resources demanded by my business model?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5696" y="39798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  <a:latin typeface="Bauhaus 93"/>
              </a:rPr>
              <a:t>KEY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EBFEC-D711-4100-B526-ECC2DC13F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420888"/>
            <a:ext cx="4838949" cy="23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718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50298" y="2736502"/>
            <a:ext cx="367017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are the critical activities demanded by my business model?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C00000"/>
                </a:solidFill>
                <a:latin typeface="Bauhaus 93"/>
              </a:rPr>
              <a:t>KEY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2259F-886D-4FB2-BB75-30C4D974B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68389"/>
            <a:ext cx="482677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05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2080" y="2204864"/>
            <a:ext cx="352839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Who are the critical partners and suppliers of my business?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Bauhaus 93"/>
                <a:cs typeface="Bauhaus 93"/>
              </a:rPr>
              <a:t>KEY PARTNERSHIPS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9AEA0-EDDB-45DB-AC50-1D01B326D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7"/>
          <a:stretch/>
        </p:blipFill>
        <p:spPr>
          <a:xfrm>
            <a:off x="0" y="1695809"/>
            <a:ext cx="4997914" cy="26353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ADFD8B-FB35-46AA-8B45-C3D42D3C994C}"/>
              </a:ext>
            </a:extLst>
          </p:cNvPr>
          <p:cNvSpPr/>
          <p:nvPr/>
        </p:nvSpPr>
        <p:spPr>
          <a:xfrm>
            <a:off x="415333" y="4388737"/>
            <a:ext cx="8405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We can distinguish between four different types of partnerships: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1. Strategic alliances between non-competitors</a:t>
            </a:r>
          </a:p>
          <a:p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2. Coopetition: strategic partnerships between competitors</a:t>
            </a:r>
          </a:p>
          <a:p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3. Joint ventures to develop new businesses</a:t>
            </a:r>
          </a:p>
          <a:p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4. Buyer-supplier relationships to assure reliable supplies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023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21235" y="2315897"/>
            <a:ext cx="335522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What is the resulting cost structure?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478413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Bauhaus 93"/>
                <a:cs typeface="Bauhaus 93"/>
              </a:rPr>
              <a:t>COST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3F16E-56C2-49FD-92D5-634A9815E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84784"/>
            <a:ext cx="4997707" cy="26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4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E74D1-3095-4FA3-8620-FF33EEBD3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02" y="2279705"/>
            <a:ext cx="8983098" cy="247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206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o de Negóci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70"/>
            <a:ext cx="9144000" cy="6096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389984" y="1006670"/>
            <a:ext cx="3608812" cy="3919001"/>
            <a:chOff x="5389984" y="1006670"/>
            <a:chExt cx="3608812" cy="3919001"/>
          </a:xfrm>
        </p:grpSpPr>
        <p:sp>
          <p:nvSpPr>
            <p:cNvPr id="7" name="TextBox 6"/>
            <p:cNvSpPr txBox="1"/>
            <p:nvPr/>
          </p:nvSpPr>
          <p:spPr>
            <a:xfrm>
              <a:off x="6319292" y="2741643"/>
              <a:ext cx="175019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</a:rPr>
                <a:t>WHO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389984" y="1006670"/>
              <a:ext cx="3608812" cy="3919001"/>
            </a:xfrm>
            <a:prstGeom prst="rect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0819" y="1043752"/>
            <a:ext cx="3469421" cy="3919001"/>
            <a:chOff x="260819" y="1043752"/>
            <a:chExt cx="3469421" cy="3919001"/>
          </a:xfrm>
        </p:grpSpPr>
        <p:sp>
          <p:nvSpPr>
            <p:cNvPr id="9" name="Rectangle 8"/>
            <p:cNvSpPr/>
            <p:nvPr/>
          </p:nvSpPr>
          <p:spPr>
            <a:xfrm>
              <a:off x="260819" y="1043752"/>
              <a:ext cx="3469421" cy="3919001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48251" y="2536093"/>
              <a:ext cx="175019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</a:rPr>
                <a:t>HOW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45728" y="1006670"/>
            <a:ext cx="1592827" cy="3919001"/>
            <a:chOff x="3745728" y="1006670"/>
            <a:chExt cx="1592827" cy="3919001"/>
          </a:xfrm>
        </p:grpSpPr>
        <p:sp>
          <p:nvSpPr>
            <p:cNvPr id="8" name="TextBox 7"/>
            <p:cNvSpPr txBox="1"/>
            <p:nvPr/>
          </p:nvSpPr>
          <p:spPr>
            <a:xfrm>
              <a:off x="3745728" y="2356922"/>
              <a:ext cx="1592827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</a:rPr>
                <a:t>WHAT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162" y="1006670"/>
              <a:ext cx="1512905" cy="3919001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0819" y="4817244"/>
            <a:ext cx="8737977" cy="1637850"/>
            <a:chOff x="260819" y="4817244"/>
            <a:chExt cx="8737977" cy="1637850"/>
          </a:xfrm>
        </p:grpSpPr>
        <p:sp>
          <p:nvSpPr>
            <p:cNvPr id="12" name="Rectangle 11"/>
            <p:cNvSpPr/>
            <p:nvPr/>
          </p:nvSpPr>
          <p:spPr>
            <a:xfrm>
              <a:off x="260819" y="4817244"/>
              <a:ext cx="8737977" cy="163785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0240" y="5372372"/>
              <a:ext cx="2209912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MONEY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56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en-GB" sz="4400" dirty="0"/>
              <a:t>INVENTION</a:t>
            </a:r>
          </a:p>
          <a:p>
            <a:pPr marL="36576" indent="0" algn="ctr">
              <a:buNone/>
            </a:pPr>
            <a:r>
              <a:rPr lang="en-GB" sz="4400" dirty="0"/>
              <a:t>+</a:t>
            </a:r>
          </a:p>
          <a:p>
            <a:pPr marL="36576" indent="0" algn="ctr">
              <a:buNone/>
            </a:pPr>
            <a:r>
              <a:rPr lang="en-GB" sz="4400" dirty="0"/>
              <a:t>EXPLOITATION</a:t>
            </a:r>
          </a:p>
          <a:p>
            <a:pPr marL="36576" indent="0" algn="ctr">
              <a:buNone/>
            </a:pPr>
            <a:r>
              <a:rPr lang="en-GB" sz="4400" dirty="0"/>
              <a:t>=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340768"/>
            <a:ext cx="1184995" cy="1184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3136124"/>
            <a:ext cx="1117194" cy="796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4725144"/>
            <a:ext cx="2882404" cy="19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11" y="600839"/>
            <a:ext cx="7573858" cy="56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211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200"/>
            <a:ext cx="9144000" cy="5675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9951" y="82094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CUSTOMERS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4339" y="758985"/>
            <a:ext cx="145591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CUSTOMERS RELATIONSHIP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5311" y="2847581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CHANNELS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3255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5086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ACTIVITIES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98692" y="2768116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RESOURCES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499" y="758985"/>
            <a:ext cx="14559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KEY PARTNERS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2616" y="4861220"/>
            <a:ext cx="166958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COST STRUCTURE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2616" y="4906201"/>
            <a:ext cx="166958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REVENUE STREAM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42683-A364-471C-B8CF-1FFD23852080}"/>
              </a:ext>
            </a:extLst>
          </p:cNvPr>
          <p:cNvSpPr/>
          <p:nvPr/>
        </p:nvSpPr>
        <p:spPr>
          <a:xfrm>
            <a:off x="7236296" y="597907"/>
            <a:ext cx="1822651" cy="4127238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FD221E-479F-4510-A052-3EC1FCD51A46}"/>
              </a:ext>
            </a:extLst>
          </p:cNvPr>
          <p:cNvSpPr/>
          <p:nvPr/>
        </p:nvSpPr>
        <p:spPr>
          <a:xfrm>
            <a:off x="3705832" y="704497"/>
            <a:ext cx="1822651" cy="4127238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92DD0C-889D-4301-B7AA-83CC95B7B8CB}"/>
              </a:ext>
            </a:extLst>
          </p:cNvPr>
          <p:cNvSpPr/>
          <p:nvPr/>
        </p:nvSpPr>
        <p:spPr>
          <a:xfrm>
            <a:off x="5485653" y="2636912"/>
            <a:ext cx="1822651" cy="2194824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12FB0C-919E-48EB-91E0-654B0770AFF0}"/>
              </a:ext>
            </a:extLst>
          </p:cNvPr>
          <p:cNvSpPr/>
          <p:nvPr/>
        </p:nvSpPr>
        <p:spPr>
          <a:xfrm>
            <a:off x="5508104" y="630030"/>
            <a:ext cx="1822651" cy="2041465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EB489D-AD51-4A48-876C-685E0FAECE8C}"/>
              </a:ext>
            </a:extLst>
          </p:cNvPr>
          <p:cNvSpPr/>
          <p:nvPr/>
        </p:nvSpPr>
        <p:spPr>
          <a:xfrm>
            <a:off x="4572001" y="4770975"/>
            <a:ext cx="4486946" cy="1004342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763271-C0A4-4022-8E49-26FC3B2DDE97}"/>
              </a:ext>
            </a:extLst>
          </p:cNvPr>
          <p:cNvSpPr/>
          <p:nvPr/>
        </p:nvSpPr>
        <p:spPr>
          <a:xfrm>
            <a:off x="1850968" y="712478"/>
            <a:ext cx="1822651" cy="1959017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D95F07-DD90-488A-B408-8B14E6217E43}"/>
              </a:ext>
            </a:extLst>
          </p:cNvPr>
          <p:cNvSpPr/>
          <p:nvPr/>
        </p:nvSpPr>
        <p:spPr>
          <a:xfrm>
            <a:off x="1907704" y="2766127"/>
            <a:ext cx="1822651" cy="1959017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78B366-37CD-4149-BDA4-FE193A967075}"/>
              </a:ext>
            </a:extLst>
          </p:cNvPr>
          <p:cNvSpPr/>
          <p:nvPr/>
        </p:nvSpPr>
        <p:spPr>
          <a:xfrm>
            <a:off x="107504" y="669914"/>
            <a:ext cx="1822651" cy="4127238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9F5B73-5793-4B4F-8ADF-628102C777A9}"/>
              </a:ext>
            </a:extLst>
          </p:cNvPr>
          <p:cNvSpPr/>
          <p:nvPr/>
        </p:nvSpPr>
        <p:spPr>
          <a:xfrm>
            <a:off x="35496" y="4797152"/>
            <a:ext cx="4486946" cy="1004342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84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477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600"/>
            <a:ext cx="9144000" cy="613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699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862013"/>
            <a:ext cx="837247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5667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17526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pt-PT" sz="3200" dirty="0" err="1">
                <a:solidFill>
                  <a:srgbClr val="000000"/>
                </a:solidFill>
                <a:latin typeface="Calibri"/>
              </a:rPr>
              <a:t>Nespresso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000000"/>
                </a:solidFill>
                <a:latin typeface="Calibri"/>
              </a:rPr>
              <a:t>altered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000000"/>
                </a:solidFill>
                <a:latin typeface="Calibri"/>
              </a:rPr>
              <a:t>the</a:t>
            </a:r>
            <a:r>
              <a:rPr lang="pt-PT" sz="3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FF3300"/>
                </a:solidFill>
                <a:latin typeface="Calibri"/>
              </a:rPr>
              <a:t>business</a:t>
            </a:r>
            <a:r>
              <a:rPr lang="pt-PT" sz="3200" dirty="0">
                <a:solidFill>
                  <a:srgbClr val="FF3300"/>
                </a:solidFill>
                <a:latin typeface="Calibri"/>
              </a:rPr>
              <a:t> </a:t>
            </a:r>
            <a:r>
              <a:rPr lang="pt-PT" sz="3200" dirty="0" err="1">
                <a:solidFill>
                  <a:srgbClr val="FF3300"/>
                </a:solidFill>
                <a:latin typeface="Calibri"/>
              </a:rPr>
              <a:t>model</a:t>
            </a:r>
            <a:r>
              <a:rPr lang="pt-PT" sz="3200" dirty="0">
                <a:solidFill>
                  <a:srgbClr val="FF3300"/>
                </a:solidFill>
                <a:latin typeface="Calibri"/>
              </a:rPr>
              <a:t> </a:t>
            </a:r>
            <a:r>
              <a:rPr lang="pt-PT" sz="3200" dirty="0" err="1">
                <a:latin typeface="Calibri"/>
              </a:rPr>
              <a:t>of</a:t>
            </a:r>
            <a:r>
              <a:rPr lang="pt-PT" sz="3200" dirty="0">
                <a:latin typeface="Calibri"/>
              </a:rPr>
              <a:t> expresso </a:t>
            </a:r>
            <a:r>
              <a:rPr lang="pt-PT" sz="3200" dirty="0" err="1">
                <a:latin typeface="Calibri"/>
              </a:rPr>
              <a:t>coffee</a:t>
            </a:r>
            <a:endParaRPr lang="pt-PT" sz="3200" dirty="0">
              <a:latin typeface="Calibri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35025"/>
            <a:ext cx="4956175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5551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43742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81" y="85513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38362581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513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2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3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14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40067549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7021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9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6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50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1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22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23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24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5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26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7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3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005521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en-GB" sz="4400" dirty="0"/>
              <a:t>NO IMPACT</a:t>
            </a:r>
          </a:p>
          <a:p>
            <a:pPr marL="36576" indent="0" algn="ctr">
              <a:buNone/>
            </a:pPr>
            <a:endParaRPr lang="en-GB" sz="4400" dirty="0"/>
          </a:p>
          <a:p>
            <a:pPr marL="36576" indent="0" algn="ctr">
              <a:buNone/>
            </a:pPr>
            <a:r>
              <a:rPr lang="en-GB" sz="4400" dirty="0"/>
              <a:t>NO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3960546"/>
            <a:ext cx="2882404" cy="1916726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3995936" y="2348880"/>
            <a:ext cx="432048" cy="93407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55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2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5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7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3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4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5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6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37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38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9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40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1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3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5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7785351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7021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7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4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3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4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35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7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8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9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0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1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2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3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51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2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3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5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7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8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9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26675154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18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5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37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3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3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8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9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4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1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4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5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7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58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9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0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61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2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4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5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6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67" name="CaixaDeTexto 66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42790328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403">
            <a:off x="1344813" y="3026429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1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37987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22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2957">
            <a:off x="2208238" y="382269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8" name="TextBox 37"/>
          <p:cNvSpPr txBox="1"/>
          <p:nvPr/>
        </p:nvSpPr>
        <p:spPr>
          <a:xfrm rot="21386476">
            <a:off x="2009493" y="327233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Channels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1263481">
            <a:off x="1399891" y="42028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patents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00829">
            <a:off x="2918134" y="409666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facilities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1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2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1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52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3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5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6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7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58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9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0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1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2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3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4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5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6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7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8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69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0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1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2" name="Picture 3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3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4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5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6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7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12128647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33163" y="20362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4" name="TextBox 33"/>
          <p:cNvSpPr txBox="1"/>
          <p:nvPr/>
        </p:nvSpPr>
        <p:spPr>
          <a:xfrm rot="21263481">
            <a:off x="400267" y="223995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1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403">
            <a:off x="1344813" y="3026429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37987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2957">
            <a:off x="2208238" y="382269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1" name="TextBox 37"/>
          <p:cNvSpPr txBox="1"/>
          <p:nvPr/>
        </p:nvSpPr>
        <p:spPr>
          <a:xfrm rot="21386476">
            <a:off x="2009493" y="327233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Channels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2" name="TextBox 38"/>
          <p:cNvSpPr txBox="1"/>
          <p:nvPr/>
        </p:nvSpPr>
        <p:spPr>
          <a:xfrm rot="21263481">
            <a:off x="1399891" y="42028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patents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3" name="TextBox 39"/>
          <p:cNvSpPr txBox="1"/>
          <p:nvPr/>
        </p:nvSpPr>
        <p:spPr>
          <a:xfrm rot="200829">
            <a:off x="2918134" y="409666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facilities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5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7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58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9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2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6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5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7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8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9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7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1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2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3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4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75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6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7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8" name="Picture 3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9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1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3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pic>
        <p:nvPicPr>
          <p:cNvPr id="8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42515" y="293090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5" name="TextBox 33"/>
          <p:cNvSpPr txBox="1"/>
          <p:nvPr/>
        </p:nvSpPr>
        <p:spPr>
          <a:xfrm rot="21263481">
            <a:off x="390915" y="322697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grain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suppliers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24964175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11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33163" y="20362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34" name="TextBox 33"/>
          <p:cNvSpPr txBox="1"/>
          <p:nvPr/>
        </p:nvSpPr>
        <p:spPr>
          <a:xfrm rot="21263481">
            <a:off x="400267" y="2239955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1" name="Picture 3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5403">
            <a:off x="1344813" y="3026429"/>
            <a:ext cx="2718478" cy="966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379877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3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2957">
            <a:off x="2208238" y="3822690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1" name="TextBox 37"/>
          <p:cNvSpPr txBox="1"/>
          <p:nvPr/>
        </p:nvSpPr>
        <p:spPr>
          <a:xfrm rot="21386476">
            <a:off x="2009493" y="3272338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Channels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2" name="TextBox 38"/>
          <p:cNvSpPr txBox="1"/>
          <p:nvPr/>
        </p:nvSpPr>
        <p:spPr>
          <a:xfrm rot="21263481">
            <a:off x="1399891" y="42028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patents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53" name="TextBox 39"/>
          <p:cNvSpPr txBox="1"/>
          <p:nvPr/>
        </p:nvSpPr>
        <p:spPr>
          <a:xfrm rot="200829">
            <a:off x="2918134" y="409666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facilities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5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1856">
            <a:off x="1541275" y="18634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5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657437" y="113177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5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238" y="109362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7" name="TextBox 34"/>
          <p:cNvSpPr txBox="1"/>
          <p:nvPr/>
        </p:nvSpPr>
        <p:spPr>
          <a:xfrm rot="21263481">
            <a:off x="1399892" y="14435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58" name="TextBox 35"/>
          <p:cNvSpPr txBox="1"/>
          <p:nvPr/>
        </p:nvSpPr>
        <p:spPr>
          <a:xfrm>
            <a:off x="2847691" y="1437928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9" name="TextBox 36"/>
          <p:cNvSpPr txBox="1"/>
          <p:nvPr/>
        </p:nvSpPr>
        <p:spPr>
          <a:xfrm rot="21395051">
            <a:off x="2161891" y="2221672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Production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7749">
            <a:off x="4294000" y="502721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1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312">
            <a:off x="5970400" y="4897862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2" name="TextBox 43"/>
          <p:cNvSpPr txBox="1"/>
          <p:nvPr/>
        </p:nvSpPr>
        <p:spPr>
          <a:xfrm rot="234162">
            <a:off x="6648667" y="5052548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Machines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63" name="TextBox 44"/>
          <p:cNvSpPr txBox="1"/>
          <p:nvPr/>
        </p:nvSpPr>
        <p:spPr>
          <a:xfrm rot="21373483">
            <a:off x="5048467" y="5201781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Sales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capsules</a:t>
            </a:r>
          </a:p>
        </p:txBody>
      </p:sp>
      <p:pic>
        <p:nvPicPr>
          <p:cNvPr id="6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2787">
            <a:off x="4832218" y="1363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65" name="TextBox 14"/>
          <p:cNvSpPr txBox="1"/>
          <p:nvPr/>
        </p:nvSpPr>
        <p:spPr>
          <a:xfrm rot="238807">
            <a:off x="5570554" y="168103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Clube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6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7692">
            <a:off x="4010238" y="3773627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7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437" y="38116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8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038" y="32402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9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4238838" y="25544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7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986">
            <a:off x="5610438" y="278302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1" name="TextBox 45"/>
          <p:cNvSpPr txBox="1"/>
          <p:nvPr/>
        </p:nvSpPr>
        <p:spPr>
          <a:xfrm rot="373526">
            <a:off x="4743667" y="4069696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by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phone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2" name="TextBox 46"/>
          <p:cNvSpPr txBox="1"/>
          <p:nvPr/>
        </p:nvSpPr>
        <p:spPr>
          <a:xfrm>
            <a:off x="5344244" y="36286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Nespresso.com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3" name="TextBox 47"/>
          <p:cNvSpPr txBox="1"/>
          <p:nvPr/>
        </p:nvSpPr>
        <p:spPr>
          <a:xfrm>
            <a:off x="6343868" y="4146199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Nespresso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74" name="TextBox 48"/>
          <p:cNvSpPr txBox="1"/>
          <p:nvPr/>
        </p:nvSpPr>
        <p:spPr>
          <a:xfrm rot="329369">
            <a:off x="6343866" y="31714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Order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via mail</a:t>
            </a:r>
          </a:p>
        </p:txBody>
      </p:sp>
      <p:sp>
        <p:nvSpPr>
          <p:cNvPr id="75" name="TextBox 49"/>
          <p:cNvSpPr txBox="1"/>
          <p:nvPr/>
        </p:nvSpPr>
        <p:spPr>
          <a:xfrm rot="21263481">
            <a:off x="4972267" y="2942829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retail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shops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76" name="Picture 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519" y="1181670"/>
            <a:ext cx="2888552" cy="1601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7" name="TextBox 3"/>
          <p:cNvSpPr txBox="1"/>
          <p:nvPr/>
        </p:nvSpPr>
        <p:spPr>
          <a:xfrm>
            <a:off x="3921480" y="1400186"/>
            <a:ext cx="1375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home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like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the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caffé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(no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fuss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clean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,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easy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and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right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)</a:t>
            </a:r>
          </a:p>
        </p:txBody>
      </p:sp>
      <p:pic>
        <p:nvPicPr>
          <p:cNvPr id="78" name="Picture 3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319" y="2783027"/>
            <a:ext cx="2820962" cy="12253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79" name="TextBox 7"/>
          <p:cNvSpPr txBox="1"/>
          <p:nvPr/>
        </p:nvSpPr>
        <p:spPr>
          <a:xfrm>
            <a:off x="3729722" y="307909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Expresso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at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Company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always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good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0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620" y="221146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1" name="TextBox 5"/>
          <p:cNvSpPr txBox="1"/>
          <p:nvPr/>
        </p:nvSpPr>
        <p:spPr>
          <a:xfrm>
            <a:off x="7475555" y="2555776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Companies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82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4820" y="1412776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3" name="TextBox 10"/>
          <p:cNvSpPr txBox="1"/>
          <p:nvPr/>
        </p:nvSpPr>
        <p:spPr>
          <a:xfrm>
            <a:off x="7518949" y="1565176"/>
            <a:ext cx="137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Individuals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(Fans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of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Expresso)</a:t>
            </a:r>
          </a:p>
        </p:txBody>
      </p:sp>
      <p:pic>
        <p:nvPicPr>
          <p:cNvPr id="8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342515" y="2930901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85" name="TextBox 33"/>
          <p:cNvSpPr txBox="1"/>
          <p:nvPr/>
        </p:nvSpPr>
        <p:spPr>
          <a:xfrm rot="21263481">
            <a:off x="390915" y="3226971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Coffee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grain</a:t>
            </a:r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suppliers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pic>
        <p:nvPicPr>
          <p:cNvPr id="44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-409362" y="4892219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5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1384">
            <a:off x="1038436" y="4688674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46" name="Picture 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3577">
            <a:off x="2465200" y="4816018"/>
            <a:ext cx="2820962" cy="1030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47" name="TextBox 40"/>
          <p:cNvSpPr txBox="1"/>
          <p:nvPr/>
        </p:nvSpPr>
        <p:spPr>
          <a:xfrm rot="21263481">
            <a:off x="315044" y="5264930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Manufacturing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</p:txBody>
      </p:sp>
      <p:sp>
        <p:nvSpPr>
          <p:cNvPr id="48" name="TextBox 41"/>
          <p:cNvSpPr txBox="1"/>
          <p:nvPr/>
        </p:nvSpPr>
        <p:spPr>
          <a:xfrm rot="281791">
            <a:off x="1771867" y="4990943"/>
            <a:ext cx="137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 err="1">
                <a:solidFill>
                  <a:srgbClr val="FF0000"/>
                </a:solidFill>
                <a:latin typeface="Segoe Print" pitchFamily="2" charset="0"/>
              </a:rPr>
              <a:t>Distribution</a:t>
            </a:r>
            <a:endParaRPr lang="pt-PT" sz="1200" dirty="0">
              <a:solidFill>
                <a:srgbClr val="FF0000"/>
              </a:solidFill>
              <a:latin typeface="Segoe Print" pitchFamily="2" charset="0"/>
            </a:endParaRPr>
          </a:p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“B2C”</a:t>
            </a:r>
          </a:p>
        </p:txBody>
      </p:sp>
      <p:sp>
        <p:nvSpPr>
          <p:cNvPr id="49" name="TextBox 42"/>
          <p:cNvSpPr txBox="1"/>
          <p:nvPr/>
        </p:nvSpPr>
        <p:spPr>
          <a:xfrm rot="21263481">
            <a:off x="3186078" y="5188730"/>
            <a:ext cx="137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PT" sz="1200" dirty="0">
                <a:solidFill>
                  <a:srgbClr val="FF0000"/>
                </a:solidFill>
                <a:latin typeface="Segoe Print" pitchFamily="2" charset="0"/>
              </a:rPr>
              <a:t>Marketing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6144014" y="6563638"/>
            <a:ext cx="28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/>
              <a:t>Helena Viera, PhD © 2017/2018</a:t>
            </a:r>
          </a:p>
        </p:txBody>
      </p:sp>
    </p:spTree>
    <p:extLst>
      <p:ext uri="{BB962C8B-B14F-4D97-AF65-F5344CB8AC3E}">
        <p14:creationId xmlns:p14="http://schemas.microsoft.com/office/powerpoint/2010/main" val="4878982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12 at 13.55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3"/>
          <a:stretch/>
        </p:blipFill>
        <p:spPr>
          <a:xfrm>
            <a:off x="0" y="635001"/>
            <a:ext cx="9144000" cy="54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586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BMC – </a:t>
            </a:r>
            <a:r>
              <a:rPr lang="en-GB" b="1" dirty="0">
                <a:solidFill>
                  <a:srgbClr val="FF0000"/>
                </a:solidFill>
              </a:rPr>
              <a:t>Universal Language</a:t>
            </a:r>
            <a:r>
              <a:rPr lang="en-GB" b="1" dirty="0"/>
              <a:t>!</a:t>
            </a:r>
          </a:p>
        </p:txBody>
      </p:sp>
      <p:pic>
        <p:nvPicPr>
          <p:cNvPr id="4" name="Picture 3" descr="Screen Shot 2015-06-12 at 14.00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44000" cy="49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853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12 at 14.01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8450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719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prstClr val="black"/>
                </a:solidFill>
                <a:latin typeface="Calibri"/>
              </a:rPr>
              <a:t>BUSINESS MODEL CANVAS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134" y="2689743"/>
            <a:ext cx="678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FF0000"/>
                </a:solidFill>
                <a:latin typeface="Calibri"/>
              </a:rPr>
              <a:t>9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27092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INVENTION VS 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3753507"/>
            <a:ext cx="7467600" cy="2116832"/>
          </a:xfrm>
        </p:spPr>
        <p:txBody>
          <a:bodyPr>
            <a:normAutofit/>
          </a:bodyPr>
          <a:lstStyle/>
          <a:p>
            <a:pPr marL="36576" indent="0" algn="r">
              <a:buNone/>
            </a:pPr>
            <a:r>
              <a:rPr lang="en-US" sz="6000" dirty="0"/>
              <a:t>WHAT IS THE MAIN DIFFERENCE?</a:t>
            </a:r>
          </a:p>
        </p:txBody>
      </p:sp>
    </p:spTree>
    <p:extLst>
      <p:ext uri="{BB962C8B-B14F-4D97-AF65-F5344CB8AC3E}">
        <p14:creationId xmlns:p14="http://schemas.microsoft.com/office/powerpoint/2010/main" val="16645276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o de Negóci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7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68138" y="187423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9169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3719" y="4100522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3262" y="2135845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85662" y="5324197"/>
            <a:ext cx="55758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3993" y="2022426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04575" y="3708292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48482" y="5324197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4473" y="2762905"/>
            <a:ext cx="55758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199325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48" y="1196752"/>
            <a:ext cx="7001259" cy="517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425" y="11663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6056" y="1259632"/>
            <a:ext cx="2870969" cy="281744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99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3746" y="1677852"/>
            <a:ext cx="2952328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Who are our most important clients?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And our users?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Who influences and decides?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are their most important characteristics?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9350" y="371735"/>
            <a:ext cx="50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Bauhaus 93"/>
                <a:cs typeface="Bauhaus 93"/>
              </a:rPr>
              <a:t>CUSTOMER SEGMENTS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F2878-6167-4E7F-B540-D67EDEE5D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1484783"/>
            <a:ext cx="5033402" cy="25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296A4-2B1E-423D-95BF-7E7E278BB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68" y="4295423"/>
            <a:ext cx="5277320" cy="221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3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127"/>
            <a:ext cx="7467600" cy="1143000"/>
          </a:xfrm>
        </p:spPr>
        <p:txBody>
          <a:bodyPr/>
          <a:lstStyle/>
          <a:p>
            <a:r>
              <a:rPr lang="en-GB" dirty="0"/>
              <a:t>STEVE BLANK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53" y="1772816"/>
            <a:ext cx="7169086" cy="4014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268760"/>
            <a:ext cx="2832100" cy="3810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4052624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064" y="1484784"/>
            <a:ext cx="6624736" cy="4166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602128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OR WHY 9/10= START-UPs FAIL!!!!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528" y="9689"/>
            <a:ext cx="7467600" cy="1143000"/>
          </a:xfrm>
        </p:spPr>
        <p:txBody>
          <a:bodyPr>
            <a:normAutofit/>
          </a:bodyPr>
          <a:lstStyle/>
          <a:p>
            <a:r>
              <a:rPr lang="en-GB" dirty="0"/>
              <a:t>CLIENT DEVELOPMENT</a:t>
            </a:r>
          </a:p>
        </p:txBody>
      </p:sp>
    </p:spTree>
    <p:extLst>
      <p:ext uri="{BB962C8B-B14F-4D97-AF65-F5344CB8AC3E}">
        <p14:creationId xmlns:p14="http://schemas.microsoft.com/office/powerpoint/2010/main" val="22724027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56792"/>
            <a:ext cx="8763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3528" y="9689"/>
            <a:ext cx="7467600" cy="1143000"/>
          </a:xfrm>
        </p:spPr>
        <p:txBody>
          <a:bodyPr>
            <a:normAutofit/>
          </a:bodyPr>
          <a:lstStyle/>
          <a:p>
            <a:r>
              <a:rPr lang="en-GB" dirty="0"/>
              <a:t>CLIENT DEVELOPMENT</a:t>
            </a:r>
          </a:p>
        </p:txBody>
      </p:sp>
    </p:spTree>
    <p:extLst>
      <p:ext uri="{BB962C8B-B14F-4D97-AF65-F5344CB8AC3E}">
        <p14:creationId xmlns:p14="http://schemas.microsoft.com/office/powerpoint/2010/main" val="38955450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6024"/>
            <a:ext cx="8892480" cy="6669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16" y="-162272"/>
            <a:ext cx="7467600" cy="1143000"/>
          </a:xfrm>
        </p:spPr>
        <p:txBody>
          <a:bodyPr/>
          <a:lstStyle/>
          <a:p>
            <a:r>
              <a:rPr lang="en-GB" dirty="0"/>
              <a:t>HOW TO TEST?</a:t>
            </a:r>
          </a:p>
        </p:txBody>
      </p:sp>
    </p:spTree>
    <p:extLst>
      <p:ext uri="{BB962C8B-B14F-4D97-AF65-F5344CB8AC3E}">
        <p14:creationId xmlns:p14="http://schemas.microsoft.com/office/powerpoint/2010/main" val="10091717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13690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TESTS</a:t>
            </a:r>
          </a:p>
          <a:p>
            <a:endParaRPr lang="en-US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INTERVIEWS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FORMS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A/B TESTING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WEBSITE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SALES DOOR-TO-DOOR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CROWDFUNDING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2400" dirty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E-COMMERCE MULTISTORES</a:t>
            </a:r>
          </a:p>
        </p:txBody>
      </p:sp>
    </p:spTree>
    <p:extLst>
      <p:ext uri="{BB962C8B-B14F-4D97-AF65-F5344CB8AC3E}">
        <p14:creationId xmlns:p14="http://schemas.microsoft.com/office/powerpoint/2010/main" val="41830732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47" y="764704"/>
            <a:ext cx="9144000" cy="47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287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696"/>
            <a:ext cx="9144000" cy="48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1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37654" y="1417638"/>
            <a:ext cx="2419379" cy="2308324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system of intertwined pieces of metal that is joined up by another larger metal piece in a successive way, up and down.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847" y="1738413"/>
            <a:ext cx="2419379" cy="1200329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system made of aluminum with turns that holds paper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7467600" cy="1143000"/>
          </a:xfrm>
        </p:spPr>
        <p:txBody>
          <a:bodyPr/>
          <a:lstStyle/>
          <a:p>
            <a:r>
              <a:rPr lang="en-US" dirty="0"/>
              <a:t>INVENTION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9126" y="1452218"/>
            <a:ext cx="2419379" cy="1754327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electric pump linked to a suction system can push in objects and small particles from the environment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322" y="3933056"/>
            <a:ext cx="2419379" cy="2308324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Production of an artificial circular double stranded DNA containing an origin of replication, a </a:t>
            </a:r>
            <a:r>
              <a:rPr lang="en-US" dirty="0" err="1"/>
              <a:t>polylinker</a:t>
            </a:r>
            <a:r>
              <a:rPr lang="en-US" dirty="0"/>
              <a:t> and an antibiotic resistant gene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7654" y="4547121"/>
            <a:ext cx="2419379" cy="923330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Isolation of a fluorescent protein form a water mollusk.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0849" y="4293096"/>
            <a:ext cx="2419379" cy="1477328"/>
          </a:xfrm>
          <a:prstGeom prst="rect">
            <a:avLst/>
          </a:prstGeom>
          <a:solidFill>
            <a:schemeClr val="bg1"/>
          </a:solidFill>
          <a:ln>
            <a:solidFill>
              <a:srgbClr val="C8255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 aluminum foil covered capsule for moisture and humidity tightness for coffee storage. </a:t>
            </a:r>
          </a:p>
        </p:txBody>
      </p:sp>
    </p:spTree>
    <p:extLst>
      <p:ext uri="{BB962C8B-B14F-4D97-AF65-F5344CB8AC3E}">
        <p14:creationId xmlns:p14="http://schemas.microsoft.com/office/powerpoint/2010/main" val="35756113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93" y="825781"/>
            <a:ext cx="9144000" cy="49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771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712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135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0"/>
            <a:ext cx="8478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79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0"/>
            <a:ext cx="875552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92" y="188640"/>
            <a:ext cx="741682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HOW TO DEFINE PRIORITY?</a:t>
            </a:r>
          </a:p>
        </p:txBody>
      </p:sp>
    </p:spTree>
    <p:extLst>
      <p:ext uri="{BB962C8B-B14F-4D97-AF65-F5344CB8AC3E}">
        <p14:creationId xmlns:p14="http://schemas.microsoft.com/office/powerpoint/2010/main" val="15350649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600"/>
            <a:ext cx="9144000" cy="58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654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54854"/>
            <a:ext cx="868680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6597352"/>
            <a:ext cx="5904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/>
              <a:t>in: </a:t>
            </a:r>
            <a:r>
              <a:rPr lang="en-GB" sz="1000" dirty="0"/>
              <a:t>Business Model Generation, Alex </a:t>
            </a:r>
            <a:r>
              <a:rPr lang="en-GB" sz="1000" dirty="0" err="1"/>
              <a:t>Osterwalder</a:t>
            </a:r>
            <a:r>
              <a:rPr lang="en-GB" sz="1000" dirty="0"/>
              <a:t> &amp; Yves </a:t>
            </a:r>
            <a:r>
              <a:rPr lang="en-GB" sz="1000" dirty="0" err="1"/>
              <a:t>Pigneur</a:t>
            </a:r>
            <a:r>
              <a:rPr lang="en-GB" sz="1000" dirty="0"/>
              <a:t>, 2009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528" y="-162272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BUSINESS MODEL CANVAS</a:t>
            </a:r>
          </a:p>
        </p:txBody>
      </p:sp>
    </p:spTree>
    <p:extLst>
      <p:ext uri="{BB962C8B-B14F-4D97-AF65-F5344CB8AC3E}">
        <p14:creationId xmlns:p14="http://schemas.microsoft.com/office/powerpoint/2010/main" val="1011512126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iD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0000"/>
      </a:accent2>
      <a:accent3>
        <a:srgbClr val="339966"/>
      </a:accent3>
      <a:accent4>
        <a:srgbClr val="003366"/>
      </a:accent4>
      <a:accent5>
        <a:srgbClr val="FFC000"/>
      </a:accent5>
      <a:accent6>
        <a:srgbClr val="00E600"/>
      </a:accent6>
      <a:hlink>
        <a:srgbClr val="FF6600"/>
      </a:hlink>
      <a:folHlink>
        <a:srgbClr val="FFC0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8188</Words>
  <Application>Microsoft Office PowerPoint</Application>
  <PresentationFormat>On-screen Show (4:3)</PresentationFormat>
  <Paragraphs>878</Paragraphs>
  <Slides>95</Slides>
  <Notes>95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95</vt:i4>
      </vt:variant>
    </vt:vector>
  </HeadingPairs>
  <TitlesOfParts>
    <vt:vector size="106" baseType="lpstr">
      <vt:lpstr>Arial</vt:lpstr>
      <vt:lpstr>Bauhaus 93</vt:lpstr>
      <vt:lpstr>Calibri</vt:lpstr>
      <vt:lpstr>Droid Sans</vt:lpstr>
      <vt:lpstr>Franklin Gothic Book</vt:lpstr>
      <vt:lpstr>Segoe Print</vt:lpstr>
      <vt:lpstr>Verdana</vt:lpstr>
      <vt:lpstr>Wingdings 2</vt:lpstr>
      <vt:lpstr>Technic</vt:lpstr>
      <vt:lpstr>1_Technic</vt:lpstr>
      <vt:lpstr>Motyw pakietu Office</vt:lpstr>
      <vt:lpstr>PowerPoint Presentation</vt:lpstr>
      <vt:lpstr>PowerPoint Presentation</vt:lpstr>
      <vt:lpstr>Sumário</vt:lpstr>
      <vt:lpstr>INNOVATION </vt:lpstr>
      <vt:lpstr>PowerPoint Presentation</vt:lpstr>
      <vt:lpstr>INNOVATION </vt:lpstr>
      <vt:lpstr>INNOVATION</vt:lpstr>
      <vt:lpstr>INVENTION VS INNOVATION</vt:lpstr>
      <vt:lpstr>INVENTION</vt:lpstr>
      <vt:lpstr>INNOVATION</vt:lpstr>
      <vt:lpstr>INNOVATION</vt:lpstr>
      <vt:lpstr>INVENTION</vt:lpstr>
      <vt:lpstr>INNOVATION</vt:lpstr>
      <vt:lpstr>INVENTION</vt:lpstr>
      <vt:lpstr>INVENTION</vt:lpstr>
      <vt:lpstr>INVENTION</vt:lpstr>
      <vt:lpstr>INVENTION</vt:lpstr>
      <vt:lpstr>INVENTION</vt:lpstr>
      <vt:lpstr>INNOVATING TAKES TIME!</vt:lpstr>
      <vt:lpstr>INNOVATION </vt:lpstr>
      <vt:lpstr>PowerPoint Presentation</vt:lpstr>
      <vt:lpstr>PowerPoint Presentation</vt:lpstr>
      <vt:lpstr>PowerPoint Presentation</vt:lpstr>
      <vt:lpstr>INNOVATION </vt:lpstr>
      <vt:lpstr>CLOSED INNOVATION</vt:lpstr>
      <vt:lpstr>OPEN INNOVATION </vt:lpstr>
      <vt:lpstr>OPEN INNOVATION </vt:lpstr>
      <vt:lpstr>PowerPoint Presentation</vt:lpstr>
      <vt:lpstr>INNOVATION </vt:lpstr>
      <vt:lpstr>PowerPoint Presentation</vt:lpstr>
      <vt:lpstr>100 USES EXERCISE</vt:lpstr>
      <vt:lpstr>ALPHABET GAME</vt:lpstr>
      <vt:lpstr>TWO BUCKETS EXERCISE</vt:lpstr>
      <vt:lpstr>INNOVATION </vt:lpstr>
      <vt:lpstr>PowerPoint Presentation</vt:lpstr>
      <vt:lpstr>PowerPoint Presentation</vt:lpstr>
      <vt:lpstr>WHY USE A METHODOLOGY?</vt:lpstr>
      <vt:lpstr>PowerPoint Presentation</vt:lpstr>
      <vt:lpstr>GROUP A</vt:lpstr>
      <vt:lpstr>GROUP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STEVE BLANK</vt:lpstr>
      <vt:lpstr>CLIENT DEVELOPMENT</vt:lpstr>
      <vt:lpstr>CLIENT DEVELOPMENT</vt:lpstr>
      <vt:lpstr>HOW TO TEST?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Cerejo</dc:creator>
  <cp:lastModifiedBy>Marta Cerejo</cp:lastModifiedBy>
  <cp:revision>26</cp:revision>
  <dcterms:created xsi:type="dcterms:W3CDTF">2020-03-14T19:12:36Z</dcterms:created>
  <dcterms:modified xsi:type="dcterms:W3CDTF">2020-03-21T06:53:54Z</dcterms:modified>
</cp:coreProperties>
</file>